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58" r:id="rId1"/>
  </p:sldMasterIdLst>
  <p:sldIdLst>
    <p:sldId id="256" r:id="rId2"/>
    <p:sldId id="290" r:id="rId3"/>
    <p:sldId id="291" r:id="rId4"/>
    <p:sldId id="292" r:id="rId5"/>
    <p:sldId id="285" r:id="rId6"/>
    <p:sldId id="278" r:id="rId7"/>
    <p:sldId id="286" r:id="rId8"/>
    <p:sldId id="267" r:id="rId9"/>
    <p:sldId id="276" r:id="rId10"/>
    <p:sldId id="287" r:id="rId11"/>
    <p:sldId id="281" r:id="rId12"/>
    <p:sldId id="288" r:id="rId13"/>
    <p:sldId id="279" r:id="rId14"/>
    <p:sldId id="289" r:id="rId15"/>
    <p:sldId id="293" r:id="rId16"/>
    <p:sldId id="260" r:id="rId17"/>
    <p:sldId id="268" r:id="rId18"/>
    <p:sldId id="269" r:id="rId19"/>
    <p:sldId id="270" r:id="rId20"/>
    <p:sldId id="271" r:id="rId21"/>
    <p:sldId id="272" r:id="rId22"/>
    <p:sldId id="275" r:id="rId2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42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881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477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6308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384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6857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40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76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18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965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584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439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271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62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930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8351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559C6-47B0-433D-A0F8-83F3A2678E6D}" type="datetimeFigureOut">
              <a:rPr lang="he-IL" smtClean="0"/>
              <a:t>כ"ח/שבט/תשפ"ה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82D4CA-6915-4EF1-8F15-C1261DDC4D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622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.il/url?url=http://www.tapuz.co.il/blog/net/viewentry.aspx?entryId%3D1986246&amp;rct=j&amp;frm=1&amp;q=&amp;esrc=s&amp;sa=U&amp;ei=F6aVU-C-M4mwOqjWgegI&amp;ved=0CCIQ9QEwAQ&amp;sig2=TbJHQOi3R0xaGEbA6GAB1A&amp;usg=AFQjCNFg9QVVO0coN9PSzIioDhwKMMrsk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5916492" cy="2868168"/>
          </a:xfrm>
        </p:spPr>
        <p:txBody>
          <a:bodyPr/>
          <a:lstStyle/>
          <a:p>
            <a:r>
              <a:rPr lang="he-IL" dirty="0"/>
              <a:t>לימודי פיזיקה</a:t>
            </a:r>
            <a:br>
              <a:rPr lang="he-IL" dirty="0"/>
            </a:br>
            <a:br>
              <a:rPr lang="he-IL" dirty="0"/>
            </a:br>
            <a:r>
              <a:rPr lang="he-IL" dirty="0"/>
              <a:t>בקמפוס </a:t>
            </a:r>
            <a:r>
              <a:rPr lang="he-IL" dirty="0" err="1"/>
              <a:t>הוירטואלי</a:t>
            </a:r>
            <a:r>
              <a:rPr lang="he-IL" dirty="0"/>
              <a:t> </a:t>
            </a:r>
            <a:br>
              <a:rPr lang="he-IL" dirty="0"/>
            </a:br>
            <a:r>
              <a:rPr lang="he-IL" dirty="0"/>
              <a:t>של </a:t>
            </a:r>
            <a:r>
              <a:rPr lang="en-US" dirty="0" err="1"/>
              <a:t>YouCube</a:t>
            </a:r>
            <a:endParaRPr lang="he-I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50AC6-9EB1-0783-3156-3F85AE47B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77E5D6-CBCC-105F-10AB-CCAF7265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7186634" cy="1143000"/>
          </a:xfrm>
        </p:spPr>
        <p:txBody>
          <a:bodyPr>
            <a:normAutofit fontScale="90000"/>
          </a:bodyPr>
          <a:lstStyle/>
          <a:p>
            <a:r>
              <a:rPr lang="he-IL" dirty="0">
                <a:solidFill>
                  <a:srgbClr val="00B050"/>
                </a:solidFill>
              </a:rPr>
              <a:t>איך זה שלימודי הפיזיקה כל כך מעניינים ?</a:t>
            </a:r>
          </a:p>
        </p:txBody>
      </p:sp>
    </p:spTree>
    <p:extLst>
      <p:ext uri="{BB962C8B-B14F-4D97-AF65-F5344CB8AC3E}">
        <p14:creationId xmlns:p14="http://schemas.microsoft.com/office/powerpoint/2010/main" val="321682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1619672" y="340844"/>
            <a:ext cx="45048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100" b="1" dirty="0">
                <a:solidFill>
                  <a:srgbClr val="00B050"/>
                </a:solidFill>
              </a:rPr>
              <a:t>הפיזיקה – </a:t>
            </a:r>
            <a:r>
              <a:rPr lang="he-IL" sz="2100" b="1" dirty="0" err="1">
                <a:solidFill>
                  <a:srgbClr val="00B050"/>
                </a:solidFill>
              </a:rPr>
              <a:t>ה..מה</a:t>
            </a:r>
            <a:r>
              <a:rPr lang="he-IL" sz="2100" b="1" dirty="0">
                <a:solidFill>
                  <a:srgbClr val="00B050"/>
                </a:solidFill>
              </a:rPr>
              <a:t>? </a:t>
            </a:r>
            <a:r>
              <a:rPr lang="he-IL" sz="2100" b="1" dirty="0" err="1">
                <a:solidFill>
                  <a:srgbClr val="00B050"/>
                </a:solidFill>
              </a:rPr>
              <a:t>וה</a:t>
            </a:r>
            <a:r>
              <a:rPr lang="he-IL" sz="2100" b="1" dirty="0">
                <a:solidFill>
                  <a:srgbClr val="00B050"/>
                </a:solidFill>
              </a:rPr>
              <a:t>...למה?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9899" y="785462"/>
            <a:ext cx="8204200" cy="14850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350" dirty="0">
                <a:solidFill>
                  <a:srgbClr val="00B050"/>
                </a:solidFill>
              </a:rPr>
              <a:t>טבע האדם  להבין </a:t>
            </a:r>
            <a:r>
              <a:rPr lang="he-IL" sz="2400" dirty="0">
                <a:solidFill>
                  <a:srgbClr val="00B050"/>
                </a:solidFill>
              </a:rPr>
              <a:t>מה</a:t>
            </a:r>
            <a:r>
              <a:rPr lang="he-IL" sz="1350" dirty="0">
                <a:solidFill>
                  <a:srgbClr val="00B050"/>
                </a:solidFill>
              </a:rPr>
              <a:t> הוא רואה . </a:t>
            </a:r>
            <a:r>
              <a:rPr lang="he-IL" sz="2400" dirty="0">
                <a:solidFill>
                  <a:srgbClr val="00B050"/>
                </a:solidFill>
              </a:rPr>
              <a:t>מה</a:t>
            </a:r>
            <a:r>
              <a:rPr lang="he-IL" sz="1350" dirty="0">
                <a:solidFill>
                  <a:srgbClr val="00B050"/>
                </a:solidFill>
              </a:rPr>
              <a:t> קורה...</a:t>
            </a:r>
          </a:p>
          <a:p>
            <a:pPr algn="ctr"/>
            <a:r>
              <a:rPr lang="he-IL" sz="1350" dirty="0">
                <a:solidFill>
                  <a:srgbClr val="00B050"/>
                </a:solidFill>
              </a:rPr>
              <a:t>לאחר מכן הוא נוטה להתעמק ולשאול </a:t>
            </a:r>
            <a:r>
              <a:rPr lang="he-IL" sz="2100" dirty="0">
                <a:solidFill>
                  <a:srgbClr val="00B050"/>
                </a:solidFill>
              </a:rPr>
              <a:t>למה</a:t>
            </a:r>
            <a:r>
              <a:rPr lang="he-IL" sz="1350" dirty="0">
                <a:solidFill>
                  <a:srgbClr val="00B050"/>
                </a:solidFill>
              </a:rPr>
              <a:t> זה קורה.</a:t>
            </a:r>
          </a:p>
          <a:p>
            <a:pPr algn="ctr"/>
            <a:endParaRPr lang="he-IL" sz="1350" dirty="0">
              <a:solidFill>
                <a:srgbClr val="00B050"/>
              </a:solidFill>
            </a:endParaRPr>
          </a:p>
          <a:p>
            <a:pPr algn="ctr"/>
            <a:r>
              <a:rPr lang="he-IL" sz="3200" b="1" dirty="0">
                <a:solidFill>
                  <a:srgbClr val="00B0F0"/>
                </a:solidFill>
              </a:rPr>
              <a:t>מקום זמן ומסה</a:t>
            </a: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3700F17-46C1-471E-BE99-39ACA127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YouCube.co.il</a:t>
            </a:r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B0EE6C5D-4304-75D4-5140-EF4A681E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839" y="2323946"/>
            <a:ext cx="3372321" cy="2210108"/>
          </a:xfrm>
          <a:prstGeom prst="rect">
            <a:avLst/>
          </a:prstGeom>
        </p:spPr>
      </p:pic>
      <p:pic>
        <p:nvPicPr>
          <p:cNvPr id="4" name="Picture 4" descr="https://upload.wikimedia.org/wikipedia/commons/7/7f/Bet_hamildash_niuton.jpg">
            <a:extLst>
              <a:ext uri="{FF2B5EF4-FFF2-40B4-BE49-F238E27FC236}">
                <a16:creationId xmlns:a16="http://schemas.microsoft.com/office/drawing/2014/main" id="{F17C14B5-3DC3-638C-FB8E-A4D140458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25144"/>
            <a:ext cx="2974973" cy="18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8B2F8A8-6AC4-97FF-C015-ED4DBFB50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763" y="4777036"/>
            <a:ext cx="3043851" cy="16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F0DB8-D46C-1A96-08A2-C325BE9E4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B7DEAC47-706A-BFF7-8EAF-861FE22DBC6D}"/>
              </a:ext>
            </a:extLst>
          </p:cNvPr>
          <p:cNvSpPr txBox="1">
            <a:spLocks/>
          </p:cNvSpPr>
          <p:nvPr/>
        </p:nvSpPr>
        <p:spPr>
          <a:xfrm>
            <a:off x="0" y="820414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u="sng" dirty="0" err="1">
                <a:solidFill>
                  <a:srgbClr val="00B050"/>
                </a:solidFill>
              </a:rPr>
              <a:t>YouCube</a:t>
            </a:r>
            <a:r>
              <a:rPr lang="en-US" sz="4000" b="1" u="sng" dirty="0">
                <a:solidFill>
                  <a:srgbClr val="00B050"/>
                </a:solidFill>
              </a:rPr>
              <a:t> </a:t>
            </a:r>
            <a:r>
              <a:rPr lang="he-IL" sz="4000" b="1" u="sng" dirty="0">
                <a:solidFill>
                  <a:srgbClr val="00B050"/>
                </a:solidFill>
              </a:rPr>
              <a:t>+בינה מלאכותית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F257601D-A43D-A566-52F7-4F366EE3B058}"/>
              </a:ext>
            </a:extLst>
          </p:cNvPr>
          <p:cNvSpPr txBox="1">
            <a:spLocks/>
          </p:cNvSpPr>
          <p:nvPr/>
        </p:nvSpPr>
        <p:spPr>
          <a:xfrm>
            <a:off x="107504" y="719386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40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57F60E6-910F-8F44-A91C-D43CD99B1C5D}"/>
              </a:ext>
            </a:extLst>
          </p:cNvPr>
          <p:cNvSpPr txBox="1"/>
          <p:nvPr/>
        </p:nvSpPr>
        <p:spPr>
          <a:xfrm>
            <a:off x="1115616" y="2564904"/>
            <a:ext cx="619268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>
                <a:solidFill>
                  <a:srgbClr val="00B050"/>
                </a:solidFill>
              </a:rPr>
              <a:t>הזמן של היהודי הוא יקר!</a:t>
            </a:r>
          </a:p>
          <a:p>
            <a:endParaRPr lang="he-IL" sz="2400" b="1" dirty="0">
              <a:solidFill>
                <a:srgbClr val="00B050"/>
              </a:solidFill>
            </a:endParaRPr>
          </a:p>
          <a:p>
            <a:r>
              <a:rPr lang="he-IL" sz="2400" b="1" dirty="0">
                <a:solidFill>
                  <a:srgbClr val="00B050"/>
                </a:solidFill>
              </a:rPr>
              <a:t>הטכנולוגיה עוזרת ליעל את תהליך הלמידה </a:t>
            </a:r>
          </a:p>
          <a:p>
            <a:r>
              <a:rPr lang="he-IL" sz="2400" b="1" dirty="0">
                <a:solidFill>
                  <a:srgbClr val="00B050"/>
                </a:solidFill>
              </a:rPr>
              <a:t>חוסכת הרבה זמן. </a:t>
            </a:r>
          </a:p>
          <a:p>
            <a:r>
              <a:rPr lang="he-IL" sz="2400" b="1" dirty="0">
                <a:solidFill>
                  <a:srgbClr val="00B050"/>
                </a:solidFill>
              </a:rPr>
              <a:t>(יוסי. ק , אהרון ג. מנדלסון)</a:t>
            </a:r>
          </a:p>
          <a:p>
            <a:endParaRPr lang="he-IL" sz="2400" b="1" dirty="0">
              <a:solidFill>
                <a:srgbClr val="00B050"/>
              </a:solidFill>
            </a:endParaRPr>
          </a:p>
          <a:p>
            <a:r>
              <a:rPr lang="he-IL" sz="2400" b="1" dirty="0">
                <a:solidFill>
                  <a:srgbClr val="00B050"/>
                </a:solidFill>
              </a:rPr>
              <a:t>נראה את המערכת החדשה...</a:t>
            </a:r>
          </a:p>
        </p:txBody>
      </p:sp>
    </p:spTree>
    <p:extLst>
      <p:ext uri="{BB962C8B-B14F-4D97-AF65-F5344CB8AC3E}">
        <p14:creationId xmlns:p14="http://schemas.microsoft.com/office/powerpoint/2010/main" val="2164131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FED894-D5C8-CCD1-1089-D4A065A1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43" y="2276872"/>
            <a:ext cx="6347713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e-IL" b="1" dirty="0">
                <a:solidFill>
                  <a:schemeClr val="accent2"/>
                </a:solidFill>
              </a:rPr>
              <a:t>תלמידי 5 </a:t>
            </a:r>
            <a:r>
              <a:rPr lang="he-IL" b="1" dirty="0" err="1">
                <a:solidFill>
                  <a:schemeClr val="accent2"/>
                </a:solidFill>
              </a:rPr>
              <a:t>יח"ל</a:t>
            </a:r>
            <a:r>
              <a:rPr lang="he-IL" b="1" dirty="0">
                <a:solidFill>
                  <a:schemeClr val="accent2"/>
                </a:solidFill>
              </a:rPr>
              <a:t> מתמטיקה.</a:t>
            </a:r>
            <a:br>
              <a:rPr lang="he-IL" b="1" dirty="0">
                <a:solidFill>
                  <a:schemeClr val="accent2"/>
                </a:solidFill>
              </a:rPr>
            </a:br>
            <a:r>
              <a:rPr lang="he-IL" b="1" dirty="0">
                <a:solidFill>
                  <a:schemeClr val="accent2"/>
                </a:solidFill>
              </a:rPr>
              <a:t>אפשרי גם תלמידי 4 מצטיינים</a:t>
            </a:r>
            <a:br>
              <a:rPr lang="he-IL" b="1" dirty="0">
                <a:solidFill>
                  <a:schemeClr val="accent2"/>
                </a:solidFill>
              </a:rPr>
            </a:br>
            <a:br>
              <a:rPr lang="he-IL" b="1" dirty="0">
                <a:solidFill>
                  <a:schemeClr val="accent2"/>
                </a:solidFill>
              </a:rPr>
            </a:br>
            <a:r>
              <a:rPr lang="he-IL" b="1" dirty="0">
                <a:solidFill>
                  <a:schemeClr val="accent2"/>
                </a:solidFill>
              </a:rPr>
              <a:t>שמרגישים שהפיזיקה מעניינת אותם.</a:t>
            </a:r>
            <a:br>
              <a:rPr lang="he-IL" b="1" dirty="0">
                <a:solidFill>
                  <a:schemeClr val="accent2"/>
                </a:solidFill>
              </a:rPr>
            </a:br>
            <a:endParaRPr lang="en-IL" b="1" dirty="0">
              <a:solidFill>
                <a:schemeClr val="accent2"/>
              </a:solidFill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BA30BC16-2B4C-DA79-8599-62FDD64E239B}"/>
              </a:ext>
            </a:extLst>
          </p:cNvPr>
          <p:cNvSpPr txBox="1">
            <a:spLocks/>
          </p:cNvSpPr>
          <p:nvPr/>
        </p:nvSpPr>
        <p:spPr>
          <a:xfrm>
            <a:off x="-22880" y="692696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למי זה מתאים?</a:t>
            </a:r>
          </a:p>
        </p:txBody>
      </p:sp>
    </p:spTree>
    <p:extLst>
      <p:ext uri="{BB962C8B-B14F-4D97-AF65-F5344CB8AC3E}">
        <p14:creationId xmlns:p14="http://schemas.microsoft.com/office/powerpoint/2010/main" val="2248001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A07C-3218-E923-80A3-0F353313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4CC076BF-EAF3-A22D-9299-C36A738AF670}"/>
              </a:ext>
            </a:extLst>
          </p:cNvPr>
          <p:cNvSpPr txBox="1">
            <a:spLocks/>
          </p:cNvSpPr>
          <p:nvPr/>
        </p:nvSpPr>
        <p:spPr>
          <a:xfrm>
            <a:off x="-180528" y="2276872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שאלות</a:t>
            </a:r>
          </a:p>
        </p:txBody>
      </p:sp>
    </p:spTree>
    <p:extLst>
      <p:ext uri="{BB962C8B-B14F-4D97-AF65-F5344CB8AC3E}">
        <p14:creationId xmlns:p14="http://schemas.microsoft.com/office/powerpoint/2010/main" val="1896575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B2AD9-3CC5-0C41-B5BC-29EA9BDB7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31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468560" y="836712"/>
            <a:ext cx="763284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2000" b="1" dirty="0">
                <a:solidFill>
                  <a:srgbClr val="00B050"/>
                </a:solidFill>
              </a:rPr>
              <a:t>בפקולטות הנבחרות , לימודי הפיסיקה נכללים בדרישות הסף.</a:t>
            </a:r>
          </a:p>
          <a:p>
            <a:pPr>
              <a:buNone/>
            </a:pPr>
            <a:endParaRPr lang="he-IL" sz="2000" dirty="0"/>
          </a:p>
          <a:p>
            <a:pPr>
              <a:buNone/>
            </a:pPr>
            <a:endParaRPr lang="he-IL" sz="2000" dirty="0"/>
          </a:p>
          <a:p>
            <a:pPr>
              <a:buNone/>
            </a:pPr>
            <a:endParaRPr lang="he-IL" sz="2000" dirty="0"/>
          </a:p>
          <a:p>
            <a:pPr>
              <a:buNone/>
            </a:pPr>
            <a:endParaRPr lang="he-IL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-571536" y="2285992"/>
            <a:ext cx="48577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>
                <a:solidFill>
                  <a:srgbClr val="0070C0"/>
                </a:solidFill>
              </a:rPr>
              <a:t>מתוך טופס רישום של אוניברסיטת ת"א</a:t>
            </a:r>
          </a:p>
          <a:p>
            <a:endParaRPr lang="he-IL" dirty="0"/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51720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6142"/>
            <a:ext cx="6630888" cy="62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59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109048" cy="563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36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000344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2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8BA1C-ED57-4486-E99D-BCD36E01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79741B-BD96-1471-881A-DDFDFFF17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2780928"/>
            <a:ext cx="6636572" cy="2868168"/>
          </a:xfrm>
        </p:spPr>
        <p:txBody>
          <a:bodyPr/>
          <a:lstStyle/>
          <a:p>
            <a:r>
              <a:rPr lang="he-IL" sz="4000" dirty="0"/>
              <a:t>סביבת הלמידה </a:t>
            </a:r>
            <a:r>
              <a:rPr lang="en-US" sz="4000" dirty="0" err="1"/>
              <a:t>YouCube</a:t>
            </a:r>
            <a:br>
              <a:rPr lang="he-IL" sz="4000" dirty="0"/>
            </a:br>
            <a:r>
              <a:rPr lang="he-IL" sz="4000" dirty="0"/>
              <a:t>תיכון וירטואלי של מט"ח.</a:t>
            </a:r>
            <a:br>
              <a:rPr lang="he-IL" sz="4000" dirty="0"/>
            </a:br>
            <a:r>
              <a:rPr lang="he-IL" sz="4000" dirty="0"/>
              <a:t>קורונה.</a:t>
            </a:r>
            <a:br>
              <a:rPr lang="he-IL" sz="4000" dirty="0"/>
            </a:br>
            <a:r>
              <a:rPr lang="he-IL" sz="4000" dirty="0"/>
              <a:t>מנויים בית </a:t>
            </a:r>
            <a:r>
              <a:rPr lang="he-IL" sz="4000" dirty="0" err="1"/>
              <a:t>ספריים</a:t>
            </a:r>
            <a:r>
              <a:rPr lang="he-IL" sz="4000" dirty="0"/>
              <a:t>.</a:t>
            </a:r>
            <a:br>
              <a:rPr lang="he-IL" sz="4000" dirty="0"/>
            </a:br>
            <a:r>
              <a:rPr lang="he-IL" sz="4000" dirty="0"/>
              <a:t>הקמפוס של </a:t>
            </a:r>
            <a:r>
              <a:rPr lang="en-US" sz="4000" dirty="0" err="1"/>
              <a:t>YouCube</a:t>
            </a:r>
            <a:r>
              <a:rPr lang="he-IL" sz="4000" dirty="0"/>
              <a:t>.</a:t>
            </a:r>
            <a:br>
              <a:rPr lang="he-IL" sz="4000" dirty="0"/>
            </a:br>
            <a:endParaRPr lang="he-IL" sz="4000" dirty="0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F6074409-6075-407E-2C78-AB6C65F7BCEB}"/>
              </a:ext>
            </a:extLst>
          </p:cNvPr>
          <p:cNvSpPr txBox="1">
            <a:spLocks/>
          </p:cNvSpPr>
          <p:nvPr/>
        </p:nvSpPr>
        <p:spPr>
          <a:xfrm>
            <a:off x="20552" y="692696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אודות</a:t>
            </a:r>
          </a:p>
        </p:txBody>
      </p:sp>
    </p:spTree>
    <p:extLst>
      <p:ext uri="{BB962C8B-B14F-4D97-AF65-F5344CB8AC3E}">
        <p14:creationId xmlns:p14="http://schemas.microsoft.com/office/powerpoint/2010/main" val="3932900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9" y="71439"/>
            <a:ext cx="7097622" cy="59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6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" y="116632"/>
            <a:ext cx="8015252" cy="621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427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15816" y="2276872"/>
            <a:ext cx="4972056" cy="4525963"/>
          </a:xfrm>
        </p:spPr>
        <p:txBody>
          <a:bodyPr>
            <a:normAutofit/>
          </a:bodyPr>
          <a:lstStyle/>
          <a:p>
            <a:r>
              <a:rPr lang="he-IL" dirty="0"/>
              <a:t>"הדבר הכי לא מובן בקשר ליקום הוא שהוא ניתן להבנה"</a:t>
            </a:r>
          </a:p>
          <a:p>
            <a:r>
              <a:rPr lang="he-IL" dirty="0"/>
              <a:t>"העולם הוא מקום הרבה יותר מוזר ממה שנוכל להעלות על הדעת"</a:t>
            </a:r>
          </a:p>
          <a:p>
            <a:endParaRPr lang="he-IL" dirty="0"/>
          </a:p>
          <a:p>
            <a:r>
              <a:rPr lang="he-IL" dirty="0"/>
              <a:t>הזמן,החומר,היקום......</a:t>
            </a:r>
          </a:p>
          <a:p>
            <a:pPr>
              <a:buNone/>
            </a:pP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620688"/>
            <a:ext cx="74295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u="sng" dirty="0"/>
              <a:t>אלברט איינשטיין</a:t>
            </a:r>
          </a:p>
        </p:txBody>
      </p:sp>
      <p:pic>
        <p:nvPicPr>
          <p:cNvPr id="158722" name="Picture 2" descr="אלברט איינשטיין שנה לפני פרסום תורת היחסות, 1904."/>
          <p:cNvPicPr>
            <a:picLocks noChangeAspect="1" noChangeArrowheads="1"/>
          </p:cNvPicPr>
          <p:nvPr/>
        </p:nvPicPr>
        <p:blipFill>
          <a:blip r:embed="rId2">
            <a:lum bright="21000"/>
          </a:blip>
          <a:srcRect/>
          <a:stretch>
            <a:fillRect/>
          </a:stretch>
        </p:blipFill>
        <p:spPr bwMode="auto">
          <a:xfrm>
            <a:off x="357159" y="1571613"/>
            <a:ext cx="2643206" cy="3455172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948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828AA9E8-8AB9-131F-F3B2-1730F54B3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7716"/>
            <a:ext cx="8028384" cy="4787886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58FE8343-2A84-FC35-C6D3-9D02F6FF91C3}"/>
              </a:ext>
            </a:extLst>
          </p:cNvPr>
          <p:cNvSpPr txBox="1">
            <a:spLocks/>
          </p:cNvSpPr>
          <p:nvPr/>
        </p:nvSpPr>
        <p:spPr>
          <a:xfrm>
            <a:off x="-108520" y="138392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600" b="1" u="sng" dirty="0">
                <a:solidFill>
                  <a:srgbClr val="00B050"/>
                </a:solidFill>
              </a:rPr>
              <a:t>הפעלת הקמפוס במשרד החינוך</a:t>
            </a:r>
          </a:p>
        </p:txBody>
      </p:sp>
    </p:spTree>
    <p:extLst>
      <p:ext uri="{BB962C8B-B14F-4D97-AF65-F5344CB8AC3E}">
        <p14:creationId xmlns:p14="http://schemas.microsoft.com/office/powerpoint/2010/main" val="3945913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98CC59E-5BB7-E1A7-7920-ADAABC9C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00" y="1628800"/>
            <a:ext cx="8172400" cy="4101215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AFAE9FDE-11DA-9648-DD8F-422505F46531}"/>
              </a:ext>
            </a:extLst>
          </p:cNvPr>
          <p:cNvSpPr txBox="1">
            <a:spLocks/>
          </p:cNvSpPr>
          <p:nvPr/>
        </p:nvSpPr>
        <p:spPr>
          <a:xfrm>
            <a:off x="20552" y="692696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סביבת הלמידה</a:t>
            </a:r>
          </a:p>
        </p:txBody>
      </p:sp>
    </p:spTree>
    <p:extLst>
      <p:ext uri="{BB962C8B-B14F-4D97-AF65-F5344CB8AC3E}">
        <p14:creationId xmlns:p14="http://schemas.microsoft.com/office/powerpoint/2010/main" val="426201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562F6A-1734-8BE7-DFFB-CD9BA6CED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05"/>
          <a:stretch/>
        </p:blipFill>
        <p:spPr>
          <a:xfrm rot="751742">
            <a:off x="6206803" y="5332890"/>
            <a:ext cx="2437171" cy="13981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41B00F-D05F-3A23-A4C4-04AA0C14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71060">
            <a:off x="5325016" y="2159145"/>
            <a:ext cx="2107306" cy="1270582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07851CAF-E935-6AEC-3E9B-739EF2803409}"/>
              </a:ext>
            </a:extLst>
          </p:cNvPr>
          <p:cNvSpPr txBox="1">
            <a:spLocks/>
          </p:cNvSpPr>
          <p:nvPr/>
        </p:nvSpPr>
        <p:spPr>
          <a:xfrm>
            <a:off x="-324544" y="0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מה לומדים במגמת פיזיקה?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BC691283-4D00-2F79-3DF7-80767D1B5DDD}"/>
              </a:ext>
            </a:extLst>
          </p:cNvPr>
          <p:cNvSpPr txBox="1">
            <a:spLocks/>
          </p:cNvSpPr>
          <p:nvPr/>
        </p:nvSpPr>
        <p:spPr>
          <a:xfrm>
            <a:off x="107504" y="719386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40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26C21F-AFAA-D757-A9C9-3D926BEC32C9}"/>
              </a:ext>
            </a:extLst>
          </p:cNvPr>
          <p:cNvSpPr/>
          <p:nvPr/>
        </p:nvSpPr>
        <p:spPr>
          <a:xfrm>
            <a:off x="4785929" y="764557"/>
            <a:ext cx="24272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u="sng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מכניקה</a:t>
            </a:r>
            <a:endParaRPr lang="en-US" sz="4400" b="1" u="sng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1D3840-9831-6F52-5FE7-EB4CC5D199B4}"/>
              </a:ext>
            </a:extLst>
          </p:cNvPr>
          <p:cNvSpPr/>
          <p:nvPr/>
        </p:nvSpPr>
        <p:spPr>
          <a:xfrm>
            <a:off x="179512" y="1486525"/>
            <a:ext cx="574802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תנועה, כוח , אנרגיה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B876E1-B662-6779-CF40-FC6C37C38E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8"/>
          <a:stretch/>
        </p:blipFill>
        <p:spPr>
          <a:xfrm rot="20090642">
            <a:off x="877361" y="2579707"/>
            <a:ext cx="1407193" cy="955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B3250-CD7F-58E8-10BA-212DFCE21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417" y="2523690"/>
            <a:ext cx="1790013" cy="119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12C01-1F60-6FCD-E636-3506E8923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0500">
            <a:off x="4097806" y="2608652"/>
            <a:ext cx="1586273" cy="9902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5A3F3-9F7A-267A-6731-E385AF3FC440}"/>
              </a:ext>
            </a:extLst>
          </p:cNvPr>
          <p:cNvSpPr/>
          <p:nvPr/>
        </p:nvSpPr>
        <p:spPr>
          <a:xfrm>
            <a:off x="5220072" y="3719354"/>
            <a:ext cx="2427224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5000" b="1" u="sng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חשמל</a:t>
            </a:r>
            <a:endParaRPr lang="en-US" sz="5000" b="1" u="sng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89BC6-3DF2-8AE4-0618-89B7998496C3}"/>
              </a:ext>
            </a:extLst>
          </p:cNvPr>
          <p:cNvSpPr/>
          <p:nvPr/>
        </p:nvSpPr>
        <p:spPr>
          <a:xfrm>
            <a:off x="51490" y="4624284"/>
            <a:ext cx="700765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מעגלים חשמליים , שדה מגנטי ושדה חשמלי .</a:t>
            </a:r>
            <a:endParaRPr lang="he-IL" sz="2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62D2205-16AA-AEF7-23D2-458AE91882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4720">
            <a:off x="121165" y="5508193"/>
            <a:ext cx="2216607" cy="12440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3E78CC-9C85-4FE7-A7B6-6108B741CB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272" b="7063"/>
          <a:stretch/>
        </p:blipFill>
        <p:spPr>
          <a:xfrm>
            <a:off x="2374732" y="5229200"/>
            <a:ext cx="3710637" cy="15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5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19C936E2-CD59-D8B5-85F7-BDDF80066EF6}"/>
              </a:ext>
            </a:extLst>
          </p:cNvPr>
          <p:cNvSpPr txBox="1">
            <a:spLocks/>
          </p:cNvSpPr>
          <p:nvPr/>
        </p:nvSpPr>
        <p:spPr>
          <a:xfrm>
            <a:off x="23984" y="2773547"/>
            <a:ext cx="8614792" cy="687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u="sng" dirty="0">
                <a:solidFill>
                  <a:srgbClr val="00B050"/>
                </a:solidFill>
              </a:rPr>
              <a:t>למה חשוב ללמוד פיזיקה?</a:t>
            </a:r>
          </a:p>
        </p:txBody>
      </p:sp>
    </p:spTree>
    <p:extLst>
      <p:ext uri="{BB962C8B-B14F-4D97-AF65-F5344CB8AC3E}">
        <p14:creationId xmlns:p14="http://schemas.microsoft.com/office/powerpoint/2010/main" val="15163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F80B4-BDB1-EDE8-FB0B-6898623BD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B4BF6FCD-0FF2-58FA-1762-89DD0D2161A6}"/>
              </a:ext>
            </a:extLst>
          </p:cNvPr>
          <p:cNvSpPr txBox="1">
            <a:spLocks/>
          </p:cNvSpPr>
          <p:nvPr/>
        </p:nvSpPr>
        <p:spPr>
          <a:xfrm>
            <a:off x="0" y="1268761"/>
            <a:ext cx="8638776" cy="21922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00B050"/>
                </a:solidFill>
              </a:rPr>
              <a:t>לימודי הפיזיקה </a:t>
            </a:r>
          </a:p>
          <a:p>
            <a:pPr algn="ctr"/>
            <a:r>
              <a:rPr lang="he-IL" sz="4000" b="1" dirty="0">
                <a:solidFill>
                  <a:srgbClr val="00B050"/>
                </a:solidFill>
              </a:rPr>
              <a:t>פותחים את הדלתות</a:t>
            </a:r>
          </a:p>
          <a:p>
            <a:pPr algn="ctr"/>
            <a:r>
              <a:rPr lang="he-IL" sz="4000" b="1" dirty="0">
                <a:solidFill>
                  <a:srgbClr val="00B050"/>
                </a:solidFill>
              </a:rPr>
              <a:t>לתארים מתקדמים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2A73A63-47FC-1F31-BAA3-F6A06183A538}"/>
              </a:ext>
            </a:extLst>
          </p:cNvPr>
          <p:cNvSpPr txBox="1">
            <a:spLocks/>
          </p:cNvSpPr>
          <p:nvPr/>
        </p:nvSpPr>
        <p:spPr>
          <a:xfrm>
            <a:off x="252612" y="3573016"/>
            <a:ext cx="8638776" cy="21922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1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53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4282" y="4286256"/>
            <a:ext cx="300039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108520" y="242115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he-IL" sz="3600" dirty="0">
                <a:solidFill>
                  <a:srgbClr val="00B050"/>
                </a:solidFill>
              </a:rPr>
              <a:t>הפיזיקה חשובה לאדם כאדם.</a:t>
            </a:r>
            <a:r>
              <a:rPr lang="he-IL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87624" y="2191795"/>
            <a:ext cx="6493071" cy="30083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e-IL" sz="2400" b="1" dirty="0">
                <a:solidFill>
                  <a:schemeClr val="tx1"/>
                </a:solidFill>
              </a:rPr>
              <a:t>יכולת פיתוח החשיבה. </a:t>
            </a:r>
          </a:p>
          <a:p>
            <a:pPr>
              <a:buNone/>
            </a:pPr>
            <a:r>
              <a:rPr lang="he-IL" sz="2400" b="1" dirty="0">
                <a:solidFill>
                  <a:schemeClr val="tx1"/>
                </a:solidFill>
              </a:rPr>
              <a:t>הכרת עקרונות .</a:t>
            </a:r>
          </a:p>
          <a:p>
            <a:pPr>
              <a:buNone/>
            </a:pPr>
            <a:r>
              <a:rPr lang="he-IL" sz="2400" b="1" dirty="0">
                <a:solidFill>
                  <a:schemeClr val="tx1"/>
                </a:solidFill>
              </a:rPr>
              <a:t>הבנת משמעויות.</a:t>
            </a:r>
          </a:p>
          <a:p>
            <a:pPr>
              <a:buNone/>
            </a:pPr>
            <a:endParaRPr lang="he-IL" sz="2400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he-IL" sz="2400" b="1" dirty="0">
                <a:solidFill>
                  <a:schemeClr val="tx1"/>
                </a:solidFill>
              </a:rPr>
              <a:t>כולם משתמשים בטכנולוגיה...איך זה עובד?</a:t>
            </a:r>
            <a:endParaRPr lang="he-IL" sz="2400" dirty="0">
              <a:solidFill>
                <a:schemeClr val="tx1"/>
              </a:solidFill>
            </a:endParaRPr>
          </a:p>
        </p:txBody>
      </p:sp>
      <p:pic>
        <p:nvPicPr>
          <p:cNvPr id="169986" name="Picture 2" descr="https://encrypted-tbn1.gstatic.com/images?q=tbn:ANd9GcTgrhRfteJvpNTfFoH5Gds2Ud_PRzpa_Eb09Dye9ahsul4c27ULYSvdwN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643050"/>
            <a:ext cx="1785950" cy="2355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02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57366" y="285728"/>
            <a:ext cx="7186634" cy="11430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00B050"/>
                </a:solidFill>
              </a:rPr>
              <a:t>הפיסיקה חשובה ליהודי כיהודי</a:t>
            </a:r>
            <a:br>
              <a:rPr lang="he-IL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he-I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9332" y="1117679"/>
            <a:ext cx="7239000" cy="4846320"/>
          </a:xfrm>
        </p:spPr>
        <p:txBody>
          <a:bodyPr>
            <a:normAutofit/>
          </a:bodyPr>
          <a:lstStyle/>
          <a:p>
            <a:r>
              <a:rPr lang="he-IL" dirty="0"/>
              <a:t>כשם שגדולתו של הצייר ניכרת מתוך ציוריו , כך גדולתו של הבורא ניכרת מתוך עולמו. </a:t>
            </a:r>
          </a:p>
          <a:p>
            <a:r>
              <a:rPr lang="he-IL" dirty="0"/>
              <a:t>בפיזיקה מסתכלים המון על ה"ציורים".. ואי אפשר שלא להתעורר ולחשוב על הצייר. (פרופסור </a:t>
            </a:r>
            <a:r>
              <a:rPr lang="he-IL" dirty="0" err="1"/>
              <a:t>לויט</a:t>
            </a:r>
            <a:r>
              <a:rPr lang="he-IL" dirty="0"/>
              <a:t>)</a:t>
            </a:r>
          </a:p>
          <a:p>
            <a:endParaRPr lang="he-IL" dirty="0"/>
          </a:p>
          <a:p>
            <a:r>
              <a:rPr lang="he-IL" dirty="0"/>
              <a:t> </a:t>
            </a:r>
            <a:r>
              <a:rPr lang="he-IL" b="1" u="sng" dirty="0"/>
              <a:t>תהלים פרק ח</a:t>
            </a:r>
            <a:r>
              <a:rPr lang="en-US" b="1" u="sng" dirty="0"/>
              <a:t>'</a:t>
            </a:r>
            <a:endParaRPr lang="he-IL" b="1" u="sng" dirty="0"/>
          </a:p>
          <a:p>
            <a:pPr>
              <a:buNone/>
            </a:pPr>
            <a:r>
              <a:rPr lang="he-IL" dirty="0"/>
              <a:t> ה</a:t>
            </a:r>
            <a:r>
              <a:rPr lang="en-US" dirty="0"/>
              <a:t>'</a:t>
            </a:r>
            <a:r>
              <a:rPr lang="he-IL" dirty="0"/>
              <a:t> אדונינו מה-אדיר שמך, בכל-הארץ.....</a:t>
            </a:r>
          </a:p>
          <a:p>
            <a:pPr>
              <a:buNone/>
            </a:pPr>
            <a:r>
              <a:rPr lang="he-IL" dirty="0"/>
              <a:t> כי-אראה שמיך,    מעשה אצבעותיך--</a:t>
            </a:r>
            <a:br>
              <a:rPr lang="he-IL" dirty="0"/>
            </a:br>
            <a:r>
              <a:rPr lang="he-IL" dirty="0"/>
              <a:t>ירח וכוכבים,    אשר כוננת.</a:t>
            </a:r>
            <a:br>
              <a:rPr lang="he-IL" dirty="0"/>
            </a:br>
            <a:r>
              <a:rPr lang="he-IL" dirty="0"/>
              <a:t> מה-אנוש כי-תזכרנו..........</a:t>
            </a:r>
          </a:p>
        </p:txBody>
      </p:sp>
    </p:spTree>
    <p:extLst>
      <p:ext uri="{BB962C8B-B14F-4D97-AF65-F5344CB8AC3E}">
        <p14:creationId xmlns:p14="http://schemas.microsoft.com/office/powerpoint/2010/main" val="1772288877"/>
      </p:ext>
    </p:extLst>
  </p:cSld>
  <p:clrMapOvr>
    <a:masterClrMapping/>
  </p:clrMapOvr>
</p:sld>
</file>

<file path=ppt/theme/theme1.xml><?xml version="1.0" encoding="utf-8"?>
<a:theme xmlns:a="http://schemas.openxmlformats.org/drawingml/2006/main" name="פיאה">
  <a:themeElements>
    <a:clrScheme name="פיאה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פיאה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פיאה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</TotalTime>
  <Words>319</Words>
  <Application>Microsoft Office PowerPoint</Application>
  <PresentationFormat>‫הצגה על המסך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פיאה</vt:lpstr>
      <vt:lpstr>לימודי פיזיקה  בקמפוס הוירטואלי  של YouCube</vt:lpstr>
      <vt:lpstr>סביבת הלמידה YouCube תיכון וירטואלי של מט"ח. קורונה. מנויים בית ספריים. הקמפוס של YouCube.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הפיזיקה חשובה לאדם כאדם. </vt:lpstr>
      <vt:lpstr>הפיסיקה חשובה ליהודי כיהודי </vt:lpstr>
      <vt:lpstr>איך זה שלימודי הפיזיקה כל כך מעניינים ?</vt:lpstr>
      <vt:lpstr>מצגת של PowerPoint‏</vt:lpstr>
      <vt:lpstr>מצגת של PowerPoint‏</vt:lpstr>
      <vt:lpstr>תלמידי 5 יח"ל מתמטיקה. אפשרי גם תלמידי 4 מצטיינים  שמרגישים שהפיזיקה מעניינת אותם.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פיסיקה ישיבתית 2014</dc:title>
  <dc:creator>1</dc:creator>
  <cp:lastModifiedBy>נסים אוחיון</cp:lastModifiedBy>
  <cp:revision>32</cp:revision>
  <dcterms:created xsi:type="dcterms:W3CDTF">2014-06-09T10:07:01Z</dcterms:created>
  <dcterms:modified xsi:type="dcterms:W3CDTF">2025-02-26T15:34:12Z</dcterms:modified>
</cp:coreProperties>
</file>