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2"/>
    <p:sldMasterId id="2147483724" r:id="rId3"/>
  </p:sldMasterIdLst>
  <p:notesMasterIdLst>
    <p:notesMasterId r:id="rId34"/>
  </p:notesMasterIdLst>
  <p:handoutMasterIdLst>
    <p:handoutMasterId r:id="rId35"/>
  </p:handoutMasterIdLst>
  <p:sldIdLst>
    <p:sldId id="408" r:id="rId4"/>
    <p:sldId id="323" r:id="rId5"/>
    <p:sldId id="324" r:id="rId6"/>
    <p:sldId id="406" r:id="rId7"/>
    <p:sldId id="347" r:id="rId8"/>
    <p:sldId id="391" r:id="rId9"/>
    <p:sldId id="392" r:id="rId10"/>
    <p:sldId id="327" r:id="rId11"/>
    <p:sldId id="349" r:id="rId12"/>
    <p:sldId id="330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3" r:id="rId21"/>
    <p:sldId id="405" r:id="rId22"/>
    <p:sldId id="404" r:id="rId23"/>
    <p:sldId id="401" r:id="rId24"/>
    <p:sldId id="340" r:id="rId25"/>
    <p:sldId id="341" r:id="rId26"/>
    <p:sldId id="359" r:id="rId27"/>
    <p:sldId id="379" r:id="rId28"/>
    <p:sldId id="407" r:id="rId29"/>
    <p:sldId id="343" r:id="rId30"/>
    <p:sldId id="344" r:id="rId31"/>
    <p:sldId id="345" r:id="rId32"/>
    <p:sldId id="346" r:id="rId33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3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86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31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75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18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61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006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49" algn="l" defTabSz="81628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 userDrawn="1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00"/>
    <a:srgbClr val="FF9900"/>
    <a:srgbClr val="336600"/>
    <a:srgbClr val="336699"/>
    <a:srgbClr val="0000FF"/>
    <a:srgbClr val="C3823B"/>
    <a:srgbClr val="C07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1" autoAdjust="0"/>
    <p:restoredTop sz="86445" autoAdjust="0"/>
  </p:normalViewPr>
  <p:slideViewPr>
    <p:cSldViewPr>
      <p:cViewPr varScale="1">
        <p:scale>
          <a:sx n="95" d="100"/>
          <a:sy n="95" d="100"/>
        </p:scale>
        <p:origin x="1662" y="66"/>
      </p:cViewPr>
      <p:guideLst>
        <p:guide orient="horz" pos="2160"/>
        <p:guide pos="383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02"/>
    </p:cViewPr>
  </p:sorterViewPr>
  <p:notesViewPr>
    <p:cSldViewPr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59ACC-BB8B-40BD-9C3D-7515A99833BA}" type="datetimeFigureOut">
              <a:rPr lang="en-US"/>
              <a:pPr/>
              <a:t>6/10/2025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2B09C-4EB4-4858-8C5D-928515EB5FA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470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B3F5D-6129-4745-AD27-E1F8E3F0C4BE}" type="datetimeFigureOut">
              <a:rPr lang="en-US"/>
              <a:pPr/>
              <a:t>6/10/2025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40D2E-0C1A-4418-8763-9BB732EB1D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36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8143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816286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224431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632575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040718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861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7006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149" algn="l" defTabSz="8162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he-IL" smtClean="0">
                <a:solidFill>
                  <a:prstClr val="black"/>
                </a:solidFill>
              </a:rPr>
              <a:pPr/>
              <a:t>14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0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e-IL" altLang="he-IL"/>
          </a:p>
        </p:txBody>
      </p:sp>
      <p:sp>
        <p:nvSpPr>
          <p:cNvPr id="5325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5C991D3A-615A-4E65-ABA0-17E6F66B60C8}" type="slidenum">
              <a:rPr lang="he-IL" altLang="he-IL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18</a:t>
            </a:fld>
            <a:endParaRPr lang="he-IL" altLang="he-IL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7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he-IL" smtClean="0"/>
              <a:pPr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240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4800" y="5029208"/>
            <a:ext cx="8686800" cy="947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886451"/>
            <a:ext cx="8686800" cy="895351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F03E7ED-526C-43D7-BA41-7DEE51FD568E}" type="datetime1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7620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4800" y="5029200"/>
            <a:ext cx="8686800" cy="947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886450"/>
            <a:ext cx="8686800" cy="89535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F03E7ED-526C-43D7-BA41-7DEE51FD568E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01CF334-2D5C-4859-84A6-CA7E6E43FAEB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3707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ABB9F7-FE8F-4CB7-B90F-B7A115B006F6}" type="datetimeFigureOut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E8EBC-E876-4F75-A8E2-294E580032CD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3358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754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2954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727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1DA07A-9201-4B4B-BAF2-015AFA30F520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3723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7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B67DBB-F8DB-48F4-997A-49FAD7ECC765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155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66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ABB9F7-FE8F-4CB7-B90F-B7A115B006F6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E8EBC-E876-4F75-A8E2-294E58003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5669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8377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7620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>
                <a:solidFill>
                  <a:srgbClr val="080808"/>
                </a:solidFill>
              </a:rPr>
              <a:pPr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8080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>
                <a:solidFill>
                  <a:srgbClr val="080808"/>
                </a:solidFill>
              </a:rPr>
              <a:pPr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81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408143" indent="0">
              <a:buNone/>
              <a:defRPr sz="1600"/>
            </a:lvl2pPr>
            <a:lvl3pPr marL="816286" indent="0">
              <a:buNone/>
              <a:defRPr sz="1400"/>
            </a:lvl3pPr>
            <a:lvl4pPr marL="1224431" indent="0">
              <a:buNone/>
              <a:defRPr sz="1200"/>
            </a:lvl4pPr>
            <a:lvl5pPr marL="1632575" indent="0">
              <a:buNone/>
              <a:defRPr sz="1200"/>
            </a:lvl5pPr>
            <a:lvl6pPr marL="2040718" indent="0">
              <a:buNone/>
              <a:defRPr sz="1200"/>
            </a:lvl6pPr>
            <a:lvl7pPr marL="2448861" indent="0">
              <a:buNone/>
              <a:defRPr sz="1200"/>
            </a:lvl7pPr>
            <a:lvl8pPr marL="2857006" indent="0">
              <a:buNone/>
              <a:defRPr sz="1200"/>
            </a:lvl8pPr>
            <a:lvl9pPr marL="32651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3" y="1295400"/>
            <a:ext cx="4191000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91000" cy="5257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6"/>
            <a:ext cx="4040188" cy="63976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3" indent="0">
              <a:buNone/>
              <a:defRPr sz="1700" b="1"/>
            </a:lvl2pPr>
            <a:lvl3pPr marL="816286" indent="0">
              <a:buNone/>
              <a:defRPr sz="1600" b="1"/>
            </a:lvl3pPr>
            <a:lvl4pPr marL="1224431" indent="0">
              <a:buNone/>
              <a:defRPr sz="1400" b="1"/>
            </a:lvl4pPr>
            <a:lvl5pPr marL="1632575" indent="0">
              <a:buNone/>
              <a:defRPr sz="1400" b="1"/>
            </a:lvl5pPr>
            <a:lvl6pPr marL="2040718" indent="0">
              <a:buNone/>
              <a:defRPr sz="1400" b="1"/>
            </a:lvl6pPr>
            <a:lvl7pPr marL="2448861" indent="0">
              <a:buNone/>
              <a:defRPr sz="1400" b="1"/>
            </a:lvl7pPr>
            <a:lvl8pPr marL="2857006" indent="0">
              <a:buNone/>
              <a:defRPr sz="1400" b="1"/>
            </a:lvl8pPr>
            <a:lvl9pPr marL="32651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0"/>
            <a:ext cx="4040188" cy="395128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6"/>
            <a:ext cx="4041774" cy="63976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3" indent="0">
              <a:buNone/>
              <a:defRPr sz="1700" b="1"/>
            </a:lvl2pPr>
            <a:lvl3pPr marL="816286" indent="0">
              <a:buNone/>
              <a:defRPr sz="1600" b="1"/>
            </a:lvl3pPr>
            <a:lvl4pPr marL="1224431" indent="0">
              <a:buNone/>
              <a:defRPr sz="1400" b="1"/>
            </a:lvl4pPr>
            <a:lvl5pPr marL="1632575" indent="0">
              <a:buNone/>
              <a:defRPr sz="1400" b="1"/>
            </a:lvl5pPr>
            <a:lvl6pPr marL="2040718" indent="0">
              <a:buNone/>
              <a:defRPr sz="1400" b="1"/>
            </a:lvl6pPr>
            <a:lvl7pPr marL="2448861" indent="0">
              <a:buNone/>
              <a:defRPr sz="1400" b="1"/>
            </a:lvl7pPr>
            <a:lvl8pPr marL="2857006" indent="0">
              <a:buNone/>
              <a:defRPr sz="1400" b="1"/>
            </a:lvl8pPr>
            <a:lvl9pPr marL="32651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80"/>
            <a:ext cx="4041774" cy="395128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1DA07A-9201-4B4B-BAF2-015AFA30F520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B67DBB-F8DB-48F4-997A-49FAD7ECC765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0" y="273057"/>
            <a:ext cx="5111751" cy="5853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9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08143" indent="0">
              <a:buNone/>
              <a:defRPr sz="1000"/>
            </a:lvl2pPr>
            <a:lvl3pPr marL="816286" indent="0">
              <a:buNone/>
              <a:defRPr sz="900"/>
            </a:lvl3pPr>
            <a:lvl4pPr marL="1224431" indent="0">
              <a:buNone/>
              <a:defRPr sz="900"/>
            </a:lvl4pPr>
            <a:lvl5pPr marL="1632575" indent="0">
              <a:buNone/>
              <a:defRPr sz="900"/>
            </a:lvl5pPr>
            <a:lvl6pPr marL="2040718" indent="0">
              <a:buNone/>
              <a:defRPr sz="900"/>
            </a:lvl6pPr>
            <a:lvl7pPr marL="2448861" indent="0">
              <a:buNone/>
              <a:defRPr sz="900"/>
            </a:lvl7pPr>
            <a:lvl8pPr marL="2857006" indent="0">
              <a:buNone/>
              <a:defRPr sz="900"/>
            </a:lvl8pPr>
            <a:lvl9pPr marL="32651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2"/>
            <a:ext cx="5486400" cy="4114800"/>
          </a:xfrm>
        </p:spPr>
        <p:txBody>
          <a:bodyPr/>
          <a:lstStyle>
            <a:lvl1pPr marL="0" indent="0">
              <a:buNone/>
              <a:defRPr sz="2800"/>
            </a:lvl1pPr>
            <a:lvl2pPr marL="408143" indent="0">
              <a:buNone/>
              <a:defRPr sz="2400"/>
            </a:lvl2pPr>
            <a:lvl3pPr marL="816286" indent="0">
              <a:buNone/>
              <a:defRPr sz="2100"/>
            </a:lvl3pPr>
            <a:lvl4pPr marL="1224431" indent="0">
              <a:buNone/>
              <a:defRPr sz="1700"/>
            </a:lvl4pPr>
            <a:lvl5pPr marL="1632575" indent="0">
              <a:buNone/>
              <a:defRPr sz="1700"/>
            </a:lvl5pPr>
            <a:lvl6pPr marL="2040718" indent="0">
              <a:buNone/>
              <a:defRPr sz="1700"/>
            </a:lvl6pPr>
            <a:lvl7pPr marL="2448861" indent="0">
              <a:buNone/>
              <a:defRPr sz="1700"/>
            </a:lvl7pPr>
            <a:lvl8pPr marL="2857006" indent="0">
              <a:buNone/>
              <a:defRPr sz="1700"/>
            </a:lvl8pPr>
            <a:lvl9pPr marL="3265149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8143" indent="0">
              <a:buNone/>
              <a:defRPr sz="1000"/>
            </a:lvl2pPr>
            <a:lvl3pPr marL="816286" indent="0">
              <a:buNone/>
              <a:defRPr sz="900"/>
            </a:lvl3pPr>
            <a:lvl4pPr marL="1224431" indent="0">
              <a:buNone/>
              <a:defRPr sz="900"/>
            </a:lvl4pPr>
            <a:lvl5pPr marL="1632575" indent="0">
              <a:buNone/>
              <a:defRPr sz="900"/>
            </a:lvl5pPr>
            <a:lvl6pPr marL="2040718" indent="0">
              <a:buNone/>
              <a:defRPr sz="900"/>
            </a:lvl6pPr>
            <a:lvl7pPr marL="2448861" indent="0">
              <a:buNone/>
              <a:defRPr sz="900"/>
            </a:lvl7pPr>
            <a:lvl8pPr marL="2857006" indent="0">
              <a:buNone/>
              <a:defRPr sz="900"/>
            </a:lvl8pPr>
            <a:lvl9pPr marL="32651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81004" y="76200"/>
            <a:ext cx="85248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white">
          <a:xfrm>
            <a:off x="381003" y="12954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77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C101A9C7-C274-4F50-89C9-83BDB06EDB81}" type="datetime1">
              <a:rPr lang="en-US" smtClean="0"/>
              <a:pPr/>
              <a:t>6/10/2025</a:t>
            </a:fld>
            <a:endParaRPr lang="en-US"/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079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28" tIns="40814" rIns="81628" bIns="4081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5pPr>
      <a:lvl6pPr marL="408143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6pPr>
      <a:lvl7pPr marL="816286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7pPr>
      <a:lvl8pPr marL="1224431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8pPr>
      <a:lvl9pPr marL="1632575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ahoma" pitchFamily="34" charset="0"/>
        </a:defRPr>
      </a:lvl9pPr>
    </p:titleStyle>
    <p:bodyStyle>
      <a:lvl1pPr marL="306107" indent="-306107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663234" indent="-25509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</a:defRPr>
      </a:lvl2pPr>
      <a:lvl3pPr marL="1020360" indent="-204072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100">
          <a:solidFill>
            <a:schemeClr val="tx1"/>
          </a:solidFill>
          <a:latin typeface="+mn-lt"/>
        </a:defRPr>
      </a:lvl3pPr>
      <a:lvl4pPr marL="1428503" indent="-204072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1700">
          <a:solidFill>
            <a:schemeClr val="tx1"/>
          </a:solidFill>
          <a:latin typeface="+mn-lt"/>
        </a:defRPr>
      </a:lvl4pPr>
      <a:lvl5pPr marL="1836646" indent="-204072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1700">
          <a:solidFill>
            <a:schemeClr val="tx1"/>
          </a:solidFill>
          <a:latin typeface="+mn-lt"/>
        </a:defRPr>
      </a:lvl5pPr>
      <a:lvl6pPr marL="2244789" indent="-204072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1700">
          <a:solidFill>
            <a:schemeClr val="tx1"/>
          </a:solidFill>
          <a:latin typeface="+mn-lt"/>
        </a:defRPr>
      </a:lvl6pPr>
      <a:lvl7pPr marL="2652934" indent="-204072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1700">
          <a:solidFill>
            <a:schemeClr val="tx1"/>
          </a:solidFill>
          <a:latin typeface="+mn-lt"/>
        </a:defRPr>
      </a:lvl7pPr>
      <a:lvl8pPr marL="3061078" indent="-204072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1700">
          <a:solidFill>
            <a:schemeClr val="tx1"/>
          </a:solidFill>
          <a:latin typeface="+mn-lt"/>
        </a:defRPr>
      </a:lvl8pPr>
      <a:lvl9pPr marL="3469221" indent="-204072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3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6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31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75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18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61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06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49" algn="l" defTabSz="8162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"/>
            <a:ext cx="85248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white">
          <a:xfrm>
            <a:off x="381001" y="12954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77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/>
            <a:fld id="{C101A9C7-C274-4F50-89C9-83BDB06EDB81}" type="datetime1">
              <a:rPr lang="en-US" smtClean="0">
                <a:solidFill>
                  <a:srgbClr val="080808"/>
                </a:solidFill>
              </a:rPr>
              <a:pPr defTabSz="914400"/>
              <a:t>6/10/2025</a:t>
            </a:fld>
            <a:endParaRPr lang="en-US">
              <a:solidFill>
                <a:srgbClr val="080808"/>
              </a:solidFill>
            </a:endParaRPr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80808"/>
              </a:solidFill>
            </a:endParaRPr>
          </a:p>
        </p:txBody>
      </p:sp>
      <p:sp>
        <p:nvSpPr>
          <p:cNvPr id="2079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/>
            <a:fld id="{6BBE7942-5B1B-4E74-B3CD-25BF9B0ABE25}" type="slidenum">
              <a:rPr lang="en-US" smtClean="0">
                <a:solidFill>
                  <a:srgbClr val="080808"/>
                </a:solidFill>
              </a:rPr>
              <a:pPr defTabSz="914400"/>
              <a:t>‹#›</a:t>
            </a:fld>
            <a:endParaRPr lang="en-US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B0657AF-BBA0-1BE4-641D-34519307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" y="170995"/>
            <a:ext cx="8716591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1074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Point Star 8"/>
          <p:cNvSpPr/>
          <p:nvPr/>
        </p:nvSpPr>
        <p:spPr bwMode="auto">
          <a:xfrm rot="20580208">
            <a:off x="333712" y="3328532"/>
            <a:ext cx="2845442" cy="2708414"/>
          </a:xfrm>
          <a:prstGeom prst="star5">
            <a:avLst/>
          </a:prstGeom>
          <a:solidFill>
            <a:srgbClr val="FFC000"/>
          </a:solidFill>
          <a:ln w="57150">
            <a:solidFill>
              <a:schemeClr val="tx2"/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he-IL" sz="2800" dirty="0">
                <a:ln w="18415" cmpd="sng">
                  <a:noFill/>
                  <a:prstDash val="solid"/>
                </a:ln>
                <a:solidFill>
                  <a:schemeClr val="accent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בונוס מוגדל!</a:t>
            </a:r>
            <a:endParaRPr lang="en-US" sz="2800" dirty="0">
              <a:ln w="18415" cmpd="sng">
                <a:noFill/>
                <a:prstDash val="solid"/>
              </a:ln>
              <a:solidFill>
                <a:schemeClr val="accent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733800" y="1371600"/>
            <a:ext cx="5105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>
              <a:lnSpc>
                <a:spcPct val="150000"/>
              </a:lnSpc>
              <a:spcBef>
                <a:spcPct val="20000"/>
              </a:spcBef>
            </a:pPr>
            <a:r>
              <a:rPr lang="he-I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ניתן להתקבל לכל המוסדות להשכלה גבוהה, לפקולטות היוקרתיות והמבוקשות ביותר, כולל רפואה, מדעים מדויקים והנדסה.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</a:pPr>
            <a:r>
              <a:rPr lang="he-I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לחלק מן הפקולטות לא ניתן להתקבל ללא בגרות בפיזיקה!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81004" y="914400"/>
            <a:ext cx="8524875" cy="228600"/>
          </a:xfrm>
        </p:spPr>
        <p:txBody>
          <a:bodyPr/>
          <a:lstStyle/>
          <a:p>
            <a:pPr algn="ctr" rtl="1" eaLnBrk="1" latinLnBrk="0" hangingPunct="1"/>
            <a:r>
              <a:rPr lang="he-IL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לבוגרי פיזיקה יש יתרון באוניברסיטה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 idx="4294967295"/>
          </p:nvPr>
        </p:nvSpPr>
        <p:spPr>
          <a:xfrm>
            <a:off x="228600" y="685800"/>
            <a:ext cx="8524875" cy="1066800"/>
          </a:xfrm>
        </p:spPr>
        <p:txBody>
          <a:bodyPr/>
          <a:lstStyle/>
          <a:p>
            <a:r>
              <a:rPr lang="he-IL" dirty="0">
                <a:solidFill>
                  <a:srgbClr val="FFFF99"/>
                </a:solidFill>
              </a:rPr>
              <a:t>בדיקת סיכויי הקבלה</a:t>
            </a:r>
            <a:r>
              <a:rPr lang="he-IL" baseline="0" dirty="0">
                <a:solidFill>
                  <a:srgbClr val="FFFF99"/>
                </a:solidFill>
              </a:rPr>
              <a:t> </a:t>
            </a:r>
            <a:r>
              <a:rPr lang="he-IL" dirty="0">
                <a:solidFill>
                  <a:srgbClr val="FFFF99"/>
                </a:solidFill>
              </a:rPr>
              <a:t>לאונ' תל אביב</a:t>
            </a:r>
          </a:p>
        </p:txBody>
      </p:sp>
      <p:pic>
        <p:nvPicPr>
          <p:cNvPr id="2" name="תמונה 1" descr="פרוט" title="בדיקת סיכויי הקבלה ללימודי תואר ראשון"/>
          <p:cNvPicPr>
            <a:picLocks noChangeAspect="1"/>
          </p:cNvPicPr>
          <p:nvPr/>
        </p:nvPicPr>
        <p:blipFill rotWithShape="1">
          <a:blip r:embed="rId3"/>
          <a:srcRect l="17501" t="11481" r="18332" b="15926"/>
          <a:stretch/>
        </p:blipFill>
        <p:spPr>
          <a:xfrm>
            <a:off x="6" y="468774"/>
            <a:ext cx="9296394" cy="5915887"/>
          </a:xfrm>
          <a:prstGeom prst="rect">
            <a:avLst/>
          </a:prstGeom>
        </p:spPr>
      </p:pic>
      <p:sp>
        <p:nvSpPr>
          <p:cNvPr id="7" name="מלבן 6" title="סימון משבצת &quot;נבחנתי בבגרויות במתמטיקה ופיזיקה בחמש יחידות כל אחד"/>
          <p:cNvSpPr/>
          <p:nvPr/>
        </p:nvSpPr>
        <p:spPr>
          <a:xfrm>
            <a:off x="6858000" y="4953000"/>
            <a:ext cx="1981200" cy="457200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0000"/>
                </a:solidFill>
              </a:ln>
              <a:solidFill>
                <a:srgbClr val="74C8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8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 idx="4294967295"/>
          </p:nvPr>
        </p:nvSpPr>
        <p:spPr>
          <a:xfrm>
            <a:off x="381005" y="76200"/>
            <a:ext cx="5333996" cy="1066800"/>
          </a:xfrm>
        </p:spPr>
        <p:txBody>
          <a:bodyPr/>
          <a:lstStyle/>
          <a:p>
            <a:r>
              <a:rPr lang="he-IL" dirty="0"/>
              <a:t>קבלה לאוניברסיטת תל אביב ללא פסיכומטרי</a:t>
            </a:r>
          </a:p>
        </p:txBody>
      </p:sp>
      <p:grpSp>
        <p:nvGrpSpPr>
          <p:cNvPr id="19" name="קבוצה 18" descr="פרטים" title="קבלה ללא פסיכומטרי"/>
          <p:cNvGrpSpPr/>
          <p:nvPr/>
        </p:nvGrpSpPr>
        <p:grpSpPr>
          <a:xfrm>
            <a:off x="-1" y="6023"/>
            <a:ext cx="6198741" cy="6851977"/>
            <a:chOff x="0" y="29173"/>
            <a:chExt cx="6000272" cy="6811717"/>
          </a:xfrm>
        </p:grpSpPr>
        <p:grpSp>
          <p:nvGrpSpPr>
            <p:cNvPr id="6" name="קבוצה 5"/>
            <p:cNvGrpSpPr/>
            <p:nvPr/>
          </p:nvGrpSpPr>
          <p:grpSpPr>
            <a:xfrm>
              <a:off x="9872" y="29173"/>
              <a:ext cx="5989442" cy="4331397"/>
              <a:chOff x="213804" y="226542"/>
              <a:chExt cx="5791201" cy="4188035"/>
            </a:xfrm>
          </p:grpSpPr>
          <p:pic>
            <p:nvPicPr>
              <p:cNvPr id="2" name="תמונה 1" title="צילום מסך - רישום ומידע למועמדים, הרשמה ללימודי תואר ראשון"/>
              <p:cNvPicPr>
                <a:picLocks noChangeAspect="1"/>
              </p:cNvPicPr>
              <p:nvPr/>
            </p:nvPicPr>
            <p:blipFill rotWithShape="1">
              <a:blip r:embed="rId3"/>
              <a:srcRect l="18017" t="12280" r="18650" b="61053"/>
              <a:stretch/>
            </p:blipFill>
            <p:spPr>
              <a:xfrm>
                <a:off x="213804" y="226542"/>
                <a:ext cx="5791201" cy="1371600"/>
              </a:xfrm>
              <a:prstGeom prst="rect">
                <a:avLst/>
              </a:prstGeom>
            </p:spPr>
          </p:pic>
          <p:pic>
            <p:nvPicPr>
              <p:cNvPr id="3" name="תמונה 2" title="צילום מסך - קבלה לאוניברסיטה ללא פסיכומטרי"/>
              <p:cNvPicPr>
                <a:picLocks noChangeAspect="1"/>
              </p:cNvPicPr>
              <p:nvPr/>
            </p:nvPicPr>
            <p:blipFill rotWithShape="1">
              <a:blip r:embed="rId3"/>
              <a:srcRect l="33283" t="38421" r="28384" b="28436"/>
              <a:stretch/>
            </p:blipFill>
            <p:spPr>
              <a:xfrm>
                <a:off x="213804" y="1598142"/>
                <a:ext cx="5791201" cy="2816435"/>
              </a:xfrm>
              <a:prstGeom prst="rect">
                <a:avLst/>
              </a:prstGeom>
            </p:spPr>
          </p:pic>
        </p:grpSp>
        <p:pic>
          <p:nvPicPr>
            <p:cNvPr id="15" name="תמונה 14" title="צילום מסך - סטטיסטיקה דו-חוגי בלבד"/>
            <p:cNvPicPr>
              <a:picLocks noChangeAspect="1"/>
            </p:cNvPicPr>
            <p:nvPr/>
          </p:nvPicPr>
          <p:blipFill rotWithShape="1">
            <a:blip r:embed="rId4"/>
            <a:srcRect l="33333" t="13240" r="27500" b="77465"/>
            <a:stretch/>
          </p:blipFill>
          <p:spPr>
            <a:xfrm>
              <a:off x="9872" y="4143789"/>
              <a:ext cx="5990400" cy="799587"/>
            </a:xfrm>
            <a:prstGeom prst="rect">
              <a:avLst/>
            </a:prstGeom>
          </p:spPr>
        </p:pic>
        <p:pic>
          <p:nvPicPr>
            <p:cNvPr id="16" name="תמונה 15" title="צילום מסך - מסלולי לימוד: פיזיקה בלבד, פיזיקה  משולב ביולוגיה, פיזיקה משולב מתמטיקה, גיאופיזיקה"/>
            <p:cNvPicPr>
              <a:picLocks noChangeAspect="1"/>
            </p:cNvPicPr>
            <p:nvPr/>
          </p:nvPicPr>
          <p:blipFill rotWithShape="1">
            <a:blip r:embed="rId5"/>
            <a:srcRect t="47298" b="4895"/>
            <a:stretch/>
          </p:blipFill>
          <p:spPr>
            <a:xfrm>
              <a:off x="0" y="4951860"/>
              <a:ext cx="5990400" cy="1889030"/>
            </a:xfrm>
            <a:prstGeom prst="rect">
              <a:avLst/>
            </a:prstGeom>
          </p:spPr>
        </p:pic>
      </p:grpSp>
      <p:pic>
        <p:nvPicPr>
          <p:cNvPr id="2053" name="Picture 5" descr="http://www.afterarmy.co.il/sites/army/_media/stories2/0/129_st_photo1_9f291.jpg" title="כלי כתיבה ושעון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50" y="3549833"/>
            <a:ext cx="2792850" cy="1745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title="פטור מפסיכומטרי בחלק מהחוגים"/>
          <p:cNvSpPr txBox="1"/>
          <p:nvPr/>
        </p:nvSpPr>
        <p:spPr>
          <a:xfrm>
            <a:off x="6474873" y="695507"/>
            <a:ext cx="2438400" cy="26237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פטור </a:t>
            </a:r>
          </a:p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מפסיכומטרי</a:t>
            </a:r>
          </a:p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בחלק מהחוגים </a:t>
            </a:r>
          </a:p>
        </p:txBody>
      </p:sp>
      <p:cxnSp>
        <p:nvCxnSpPr>
          <p:cNvPr id="21" name="מחבר ישר 20" title="קבלה ללא פסיכומטרי - ממוצע 90 בבגרות במתמטיקה ובפיזיקה בחמש יחידות"/>
          <p:cNvCxnSpPr/>
          <p:nvPr/>
        </p:nvCxnSpPr>
        <p:spPr bwMode="auto">
          <a:xfrm flipH="1">
            <a:off x="457200" y="4484225"/>
            <a:ext cx="2362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מחבר ישר 23" title="רישום ומידה למועמדים"/>
          <p:cNvCxnSpPr/>
          <p:nvPr/>
        </p:nvCxnSpPr>
        <p:spPr bwMode="auto">
          <a:xfrm flipH="1">
            <a:off x="3558250" y="4625050"/>
            <a:ext cx="2362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מחבר ישר 24" title="פיזיקה חד ודו חוגי, ביופיזיקה -  ציון 90 לפחות בבגרות במתמטיקה ופיזיקה"/>
          <p:cNvCxnSpPr/>
          <p:nvPr/>
        </p:nvCxnSpPr>
        <p:spPr bwMode="auto">
          <a:xfrm flipH="1">
            <a:off x="815050" y="5135300"/>
            <a:ext cx="2362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מחבר ישר 25" title="מתמטיקה-פיזיקה - חמש יחידות במתמטיקה ובפיזיקה"/>
          <p:cNvCxnSpPr/>
          <p:nvPr/>
        </p:nvCxnSpPr>
        <p:spPr bwMode="auto">
          <a:xfrm flipH="1">
            <a:off x="2971800" y="5867400"/>
            <a:ext cx="2362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מחבר ישר 26" title="גיאופיזיקה -  ציון 90 לפחות בבגרות במתמטיקה ופיזיק"/>
          <p:cNvCxnSpPr/>
          <p:nvPr/>
        </p:nvCxnSpPr>
        <p:spPr bwMode="auto">
          <a:xfrm flipH="1">
            <a:off x="621175" y="6283125"/>
            <a:ext cx="25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11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 idx="4294967295"/>
          </p:nvPr>
        </p:nvSpPr>
        <p:spPr>
          <a:xfrm>
            <a:off x="381005" y="76200"/>
            <a:ext cx="5943596" cy="1066800"/>
          </a:xfrm>
        </p:spPr>
        <p:txBody>
          <a:bodyPr/>
          <a:lstStyle/>
          <a:p>
            <a:r>
              <a:rPr lang="he-IL" dirty="0"/>
              <a:t>אוניברסיטת תל אביב בונוס בלימודי הנדסה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200" y="1905000"/>
            <a:ext cx="2438400" cy="26237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אוניברסיטת תל אביב:</a:t>
            </a:r>
          </a:p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בונוס בהנדסה</a:t>
            </a:r>
          </a:p>
        </p:txBody>
      </p:sp>
      <p:pic>
        <p:nvPicPr>
          <p:cNvPr id="4" name="תמונה 3" title="לימודי הנדסת תעשייה וניהול תואר ראשון"/>
          <p:cNvPicPr>
            <a:picLocks noChangeAspect="1"/>
          </p:cNvPicPr>
          <p:nvPr/>
        </p:nvPicPr>
        <p:blipFill rotWithShape="1">
          <a:blip r:embed="rId3"/>
          <a:srcRect l="38140" t="14444" r="19165" b="33704"/>
          <a:stretch/>
        </p:blipFill>
        <p:spPr>
          <a:xfrm>
            <a:off x="-38097" y="965"/>
            <a:ext cx="6629400" cy="4528795"/>
          </a:xfrm>
          <a:prstGeom prst="rect">
            <a:avLst/>
          </a:prstGeom>
        </p:spPr>
      </p:pic>
      <p:pic>
        <p:nvPicPr>
          <p:cNvPr id="2" name="תמונה 1" descr="פרוט" title="בונוס לבוגרי פיזיקה"/>
          <p:cNvPicPr>
            <a:picLocks noChangeAspect="1"/>
          </p:cNvPicPr>
          <p:nvPr/>
        </p:nvPicPr>
        <p:blipFill rotWithShape="1">
          <a:blip r:embed="rId4"/>
          <a:srcRect l="30000" t="49000" r="11250" b="8000"/>
          <a:stretch/>
        </p:blipFill>
        <p:spPr>
          <a:xfrm>
            <a:off x="-55158" y="3835028"/>
            <a:ext cx="6631200" cy="3033421"/>
          </a:xfrm>
          <a:prstGeom prst="rect">
            <a:avLst/>
          </a:prstGeom>
        </p:spPr>
      </p:pic>
      <p:sp>
        <p:nvSpPr>
          <p:cNvPr id="9" name="מלבן 8" title="ציון התאמה-הנדסה מבוסס על שכלול ממוצע הבגרות עם הציון הפסיכומטרי"/>
          <p:cNvSpPr/>
          <p:nvPr/>
        </p:nvSpPr>
        <p:spPr>
          <a:xfrm>
            <a:off x="228600" y="4724400"/>
            <a:ext cx="5943600" cy="457200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0000"/>
                </a:solidFill>
              </a:ln>
              <a:solidFill>
                <a:srgbClr val="74C8E6"/>
              </a:solidFill>
            </a:endParaRPr>
          </a:p>
        </p:txBody>
      </p:sp>
      <p:sp>
        <p:nvSpPr>
          <p:cNvPr id="10" name="מלבן 9" title="המתקבלים לפקולטה להנדסה חייבים בידע קודם בפיזיקה"/>
          <p:cNvSpPr/>
          <p:nvPr/>
        </p:nvSpPr>
        <p:spPr>
          <a:xfrm>
            <a:off x="228600" y="5192000"/>
            <a:ext cx="5943600" cy="457200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0000"/>
                </a:solidFill>
              </a:ln>
              <a:solidFill>
                <a:srgbClr val="74C8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381005" y="76200"/>
            <a:ext cx="5333996" cy="1066800"/>
          </a:xfrm>
        </p:spPr>
        <p:txBody>
          <a:bodyPr/>
          <a:lstStyle/>
          <a:p>
            <a:r>
              <a:rPr lang="he-IL" dirty="0"/>
              <a:t>אוניברסיטת תל אביב תואר ראשון בהנדסה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1066800"/>
            <a:ext cx="2438400" cy="46166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אוניברסיטת תל אביב:</a:t>
            </a:r>
          </a:p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בהנדסה חובת בגרות בפיזיקה לפני תחילת הלימודים</a:t>
            </a:r>
          </a:p>
        </p:txBody>
      </p:sp>
      <p:pic>
        <p:nvPicPr>
          <p:cNvPr id="5" name="תמונה 4" descr="פירוט התנאים" title="תואר ראשון בהנדסה"/>
          <p:cNvPicPr>
            <a:picLocks noChangeAspect="1"/>
          </p:cNvPicPr>
          <p:nvPr/>
        </p:nvPicPr>
        <p:blipFill rotWithShape="1">
          <a:blip r:embed="rId4"/>
          <a:srcRect l="34167" t="12963" r="18333" b="8519"/>
          <a:stretch/>
        </p:blipFill>
        <p:spPr>
          <a:xfrm>
            <a:off x="0" y="1189789"/>
            <a:ext cx="6096000" cy="5668211"/>
          </a:xfrm>
          <a:prstGeom prst="rect">
            <a:avLst/>
          </a:prstGeom>
        </p:spPr>
      </p:pic>
      <p:pic>
        <p:nvPicPr>
          <p:cNvPr id="6" name="תמונה 5" title="צילום מסך - לימודי הנדסה - תואר ראשון בהנדסה"/>
          <p:cNvPicPr>
            <a:picLocks noChangeAspect="1"/>
          </p:cNvPicPr>
          <p:nvPr/>
        </p:nvPicPr>
        <p:blipFill rotWithShape="1">
          <a:blip r:embed="rId5"/>
          <a:srcRect l="33729" t="14446" r="18332" b="54314"/>
          <a:stretch/>
        </p:blipFill>
        <p:spPr>
          <a:xfrm>
            <a:off x="0" y="-53936"/>
            <a:ext cx="6096000" cy="2234671"/>
          </a:xfrm>
          <a:prstGeom prst="rect">
            <a:avLst/>
          </a:prstGeom>
        </p:spPr>
      </p:pic>
      <p:sp>
        <p:nvSpPr>
          <p:cNvPr id="11" name="מלבן 10" descr="כל המתקבלים לפקולטה להנדסה חייבים בידע קודם בפיזיקה" title="חסרי פיזיקה"/>
          <p:cNvSpPr/>
          <p:nvPr/>
        </p:nvSpPr>
        <p:spPr>
          <a:xfrm>
            <a:off x="210275" y="3278967"/>
            <a:ext cx="5791200" cy="650929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0000"/>
                </a:solidFill>
              </a:ln>
              <a:solidFill>
                <a:srgbClr val="74C8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8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 idx="4294967295"/>
          </p:nvPr>
        </p:nvSpPr>
        <p:spPr>
          <a:xfrm>
            <a:off x="381005" y="76200"/>
            <a:ext cx="6400796" cy="1066800"/>
          </a:xfrm>
        </p:spPr>
        <p:txBody>
          <a:bodyPr/>
          <a:lstStyle/>
          <a:p>
            <a:r>
              <a:rPr lang="he-IL" dirty="0"/>
              <a:t>אוניברסיטת תל אביב תואר ראשון במדעי המחשב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1904999"/>
            <a:ext cx="2438400" cy="24429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6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אוניברסיטת תל אביב:</a:t>
            </a:r>
          </a:p>
          <a:p>
            <a:pPr algn="ctr">
              <a:lnSpc>
                <a:spcPct val="150000"/>
              </a:lnSpc>
            </a:pPr>
            <a:r>
              <a:rPr lang="he-IL" sz="26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בונוס במדעי המחשב</a:t>
            </a:r>
          </a:p>
        </p:txBody>
      </p:sp>
      <p:pic>
        <p:nvPicPr>
          <p:cNvPr id="2" name="תמונה 1" descr="פירוט" title="תואר ראשון במדעי המחשב"/>
          <p:cNvPicPr>
            <a:picLocks noChangeAspect="1"/>
          </p:cNvPicPr>
          <p:nvPr/>
        </p:nvPicPr>
        <p:blipFill rotWithShape="1">
          <a:blip r:embed="rId3"/>
          <a:srcRect l="30001" t="49000" r="11249" b="16661"/>
          <a:stretch/>
        </p:blipFill>
        <p:spPr>
          <a:xfrm>
            <a:off x="-145650" y="3593937"/>
            <a:ext cx="7115908" cy="2599463"/>
          </a:xfrm>
          <a:prstGeom prst="rect">
            <a:avLst/>
          </a:prstGeom>
        </p:spPr>
      </p:pic>
      <p:sp>
        <p:nvSpPr>
          <p:cNvPr id="9" name="מלבן 8" title="ציון התאמה מדעים מדויקים מבוסס על שכלול ממוצע הבגרות עם ציון פסיכומטרי בהוספת בונוס 10 נקודות לנבחנים בבגרות במתמטיקה ובפיזיקה בהיקף חמש יחידות לימוד כל אחד "/>
          <p:cNvSpPr/>
          <p:nvPr/>
        </p:nvSpPr>
        <p:spPr>
          <a:xfrm>
            <a:off x="159150" y="4785125"/>
            <a:ext cx="6400800" cy="337625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0000"/>
                </a:solidFill>
              </a:ln>
              <a:solidFill>
                <a:srgbClr val="74C8E6"/>
              </a:solidFill>
            </a:endParaRPr>
          </a:p>
        </p:txBody>
      </p:sp>
      <p:pic>
        <p:nvPicPr>
          <p:cNvPr id="5" name="תמונה 4" title="לימודי מדעי המחשב תואר ראשון"/>
          <p:cNvPicPr>
            <a:picLocks noChangeAspect="1"/>
          </p:cNvPicPr>
          <p:nvPr/>
        </p:nvPicPr>
        <p:blipFill rotWithShape="1">
          <a:blip r:embed="rId4"/>
          <a:srcRect l="33334" t="14623" r="18333" b="41986"/>
          <a:stretch/>
        </p:blipFill>
        <p:spPr>
          <a:xfrm>
            <a:off x="-133696" y="5775"/>
            <a:ext cx="7092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5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356830" y="1169854"/>
            <a:ext cx="5257796" cy="1066800"/>
          </a:xfrm>
        </p:spPr>
        <p:txBody>
          <a:bodyPr/>
          <a:lstStyle/>
          <a:p>
            <a:r>
              <a:rPr lang="he-IL" dirty="0"/>
              <a:t>אוניברסיטת תל אביב תנאי קבלה לרפואה</a:t>
            </a:r>
          </a:p>
        </p:txBody>
      </p:sp>
      <p:pic>
        <p:nvPicPr>
          <p:cNvPr id="3076" name="Picture 4" descr="ידע מוקדם בכימיה, מתמטיקה ופיזיקה ברמת 5 יחידות לימוד" title="תנאי קבלה לרפואה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8" t="50883" r="22527" b="31364"/>
          <a:stretch/>
        </p:blipFill>
        <p:spPr bwMode="auto">
          <a:xfrm>
            <a:off x="104056" y="4212077"/>
            <a:ext cx="5763344" cy="173152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מחבר ישר 2" title="בפיזיקה ברמה של 5 יחידות לימוד"/>
          <p:cNvCxnSpPr/>
          <p:nvPr/>
        </p:nvCxnSpPr>
        <p:spPr bwMode="auto">
          <a:xfrm>
            <a:off x="1139475" y="4897877"/>
            <a:ext cx="1295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324600" y="1269117"/>
            <a:ext cx="2438400" cy="42934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6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אוניברסיטת תל אביב:</a:t>
            </a:r>
          </a:p>
          <a:p>
            <a:pPr algn="ctr">
              <a:lnSpc>
                <a:spcPct val="150000"/>
              </a:lnSpc>
            </a:pPr>
            <a:r>
              <a:rPr lang="he-IL" sz="26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לרפואה</a:t>
            </a:r>
          </a:p>
          <a:p>
            <a:pPr algn="ctr">
              <a:lnSpc>
                <a:spcPct val="150000"/>
              </a:lnSpc>
            </a:pPr>
            <a:r>
              <a:rPr lang="he-IL" sz="26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דרוש ידע מוקדם בפיזיקה ברמת 5 </a:t>
            </a:r>
            <a:r>
              <a:rPr lang="he-IL" sz="2600" dirty="0" err="1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יח"ל</a:t>
            </a:r>
            <a:endParaRPr lang="he-IL" sz="2600" dirty="0">
              <a:solidFill>
                <a:srgbClr val="FFFFFF"/>
              </a:solidFill>
              <a:latin typeface="Guttman Yad-Brush" pitchFamily="2" charset="-79"/>
              <a:cs typeface="Guttman Yad-Brush" pitchFamily="2" charset="-79"/>
            </a:endParaRPr>
          </a:p>
        </p:txBody>
      </p:sp>
      <p:grpSp>
        <p:nvGrpSpPr>
          <p:cNvPr id="5" name="קבוצה 4" descr="פירוט" title="רפואה תנאי קבלה"/>
          <p:cNvGrpSpPr/>
          <p:nvPr/>
        </p:nvGrpSpPr>
        <p:grpSpPr>
          <a:xfrm>
            <a:off x="81025" y="752642"/>
            <a:ext cx="5804453" cy="3269214"/>
            <a:chOff x="11575" y="497992"/>
            <a:chExt cx="5804453" cy="3269214"/>
          </a:xfrm>
        </p:grpSpPr>
        <p:pic>
          <p:nvPicPr>
            <p:cNvPr id="11" name="Picture 2" title="תנאי קבלה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2" t="53911" r="20392" b="29110"/>
            <a:stretch/>
          </p:blipFill>
          <p:spPr bwMode="auto">
            <a:xfrm>
              <a:off x="11927" y="2111108"/>
              <a:ext cx="5793161" cy="1656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 title="רפואה - תנאי רישום וקבלה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2" t="32677" r="21551" b="61548"/>
            <a:stretch/>
          </p:blipFill>
          <p:spPr bwMode="auto">
            <a:xfrm>
              <a:off x="11575" y="1543714"/>
              <a:ext cx="5804453" cy="566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תמונה 3" title="רישום ומידע למועמדים"/>
            <p:cNvPicPr>
              <a:picLocks noChangeAspect="1"/>
            </p:cNvPicPr>
            <p:nvPr/>
          </p:nvPicPr>
          <p:blipFill rotWithShape="1">
            <a:blip r:embed="rId5"/>
            <a:srcRect l="35000" t="14445" r="18333" b="70740"/>
            <a:stretch/>
          </p:blipFill>
          <p:spPr>
            <a:xfrm>
              <a:off x="11575" y="497992"/>
              <a:ext cx="5802018" cy="1071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73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 idx="4294967295"/>
          </p:nvPr>
        </p:nvSpPr>
        <p:spPr>
          <a:xfrm>
            <a:off x="381005" y="76200"/>
            <a:ext cx="5410196" cy="1066800"/>
          </a:xfrm>
        </p:spPr>
        <p:txBody>
          <a:bodyPr/>
          <a:lstStyle/>
          <a:p>
            <a:r>
              <a:rPr lang="he-IL" dirty="0"/>
              <a:t>אוניברסיטת בן גוריון – מחשבון קבלה</a:t>
            </a:r>
          </a:p>
        </p:txBody>
      </p:sp>
      <p:pic>
        <p:nvPicPr>
          <p:cNvPr id="2" name="תמונה 1" descr="פירוט" title="חישוב סכם להנדסה"/>
          <p:cNvPicPr>
            <a:picLocks noChangeAspect="1"/>
          </p:cNvPicPr>
          <p:nvPr/>
        </p:nvPicPr>
        <p:blipFill rotWithShape="1">
          <a:blip r:embed="rId3"/>
          <a:srcRect l="22500" t="12000" r="25625" b="12422"/>
          <a:stretch/>
        </p:blipFill>
        <p:spPr>
          <a:xfrm>
            <a:off x="1" y="1467747"/>
            <a:ext cx="5919606" cy="5390254"/>
          </a:xfrm>
          <a:prstGeom prst="rect">
            <a:avLst/>
          </a:prstGeom>
        </p:spPr>
      </p:pic>
      <p:pic>
        <p:nvPicPr>
          <p:cNvPr id="1026" name="Picture 2" descr="C:\Users\Weizmann\AppData\Local\Temp\VMwareDnD\4ff8cc86\מחשבון-קבלה.png" title="מחשבון קבלה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785" y="2514608"/>
            <a:ext cx="2229430" cy="1131120"/>
          </a:xfrm>
          <a:prstGeom prst="rect">
            <a:avLst/>
          </a:prstGeom>
          <a:noFill/>
        </p:spPr>
      </p:pic>
      <p:pic>
        <p:nvPicPr>
          <p:cNvPr id="3" name="תמונה 2" title="חישוב סכם להנדסה כולל מקצוע פיזיקה"/>
          <p:cNvPicPr>
            <a:picLocks noChangeAspect="1"/>
          </p:cNvPicPr>
          <p:nvPr/>
        </p:nvPicPr>
        <p:blipFill rotWithShape="1">
          <a:blip r:embed="rId5"/>
          <a:srcRect l="23125" t="11000" r="23751" b="66920"/>
          <a:stretch/>
        </p:blipFill>
        <p:spPr>
          <a:xfrm>
            <a:off x="6" y="-13648"/>
            <a:ext cx="5919601" cy="1537648"/>
          </a:xfrm>
          <a:prstGeom prst="rect">
            <a:avLst/>
          </a:prstGeom>
        </p:spPr>
      </p:pic>
      <p:sp>
        <p:nvSpPr>
          <p:cNvPr id="5" name="מלבן מעוגל 4" title="שדה להזנת יחידות וציון במקצוע פיזיקה"/>
          <p:cNvSpPr/>
          <p:nvPr/>
        </p:nvSpPr>
        <p:spPr bwMode="auto">
          <a:xfrm>
            <a:off x="2057400" y="5105400"/>
            <a:ext cx="2057400" cy="404384"/>
          </a:xfrm>
          <a:prstGeom prst="round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sz="2400">
              <a:solidFill>
                <a:srgbClr val="08080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457201" y="1165972"/>
            <a:ext cx="5562600" cy="1066800"/>
          </a:xfrm>
        </p:spPr>
        <p:txBody>
          <a:bodyPr/>
          <a:lstStyle/>
          <a:p>
            <a:r>
              <a:rPr lang="he-IL" dirty="0"/>
              <a:t>טכניון דרישות קבלה</a:t>
            </a: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6673850" y="1219200"/>
            <a:ext cx="24384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טכניון: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חובת בגרות בפיזיקה לפני תחילת הלימודים</a:t>
            </a:r>
          </a:p>
        </p:txBody>
      </p:sp>
      <p:grpSp>
        <p:nvGrpSpPr>
          <p:cNvPr id="34820" name="קבוצה 4" title="בחינת הסיווג בפיזיקה"/>
          <p:cNvGrpSpPr>
            <a:grpSpLocks/>
          </p:cNvGrpSpPr>
          <p:nvPr/>
        </p:nvGrpSpPr>
        <p:grpSpPr bwMode="auto">
          <a:xfrm>
            <a:off x="0" y="1076325"/>
            <a:ext cx="6521450" cy="4827588"/>
            <a:chOff x="0" y="1075766"/>
            <a:chExt cx="6521080" cy="4827495"/>
          </a:xfrm>
        </p:grpSpPr>
        <p:pic>
          <p:nvPicPr>
            <p:cNvPr id="34821" name="Picture 2" descr="חובת בגרות בגרות בפיזיקה 5 יחידות בציון 70 ומעלה" title="בחינת הסיווג בפיזיקה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t="29504" r="26839" b="13190"/>
            <a:stretch>
              <a:fillRect/>
            </a:stretch>
          </p:blipFill>
          <p:spPr bwMode="auto">
            <a:xfrm>
              <a:off x="0" y="1075766"/>
              <a:ext cx="6507633" cy="4827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2" name="Picture 3" title="פועמדים אשר לא נבחנו בבגרות בפיזיקה חמש יחידות לימוד וקיבלו ציון 70 ומלעה יהיו חייבים בבחינת סיווג בפיזיקה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49" y="1447800"/>
              <a:ext cx="6279031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483146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381000" y="762000"/>
            <a:ext cx="5333996" cy="1066800"/>
          </a:xfrm>
        </p:spPr>
        <p:txBody>
          <a:bodyPr/>
          <a:lstStyle/>
          <a:p>
            <a:r>
              <a:rPr lang="he-IL" dirty="0"/>
              <a:t>טכניון – בונוס מוגדל למצרף מדעי/טכנולוגי</a:t>
            </a:r>
          </a:p>
        </p:txBody>
      </p:sp>
      <p:sp>
        <p:nvSpPr>
          <p:cNvPr id="35843" name="TextBox 17"/>
          <p:cNvSpPr txBox="1">
            <a:spLocks noChangeArrowheads="1"/>
          </p:cNvSpPr>
          <p:nvPr/>
        </p:nvSpPr>
        <p:spPr bwMode="auto">
          <a:xfrm>
            <a:off x="6324600" y="1447800"/>
            <a:ext cx="2438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טכניון: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בונוס מוגדל למצרף מדעי 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טכנולוגי</a:t>
            </a:r>
          </a:p>
        </p:txBody>
      </p:sp>
      <p:pic>
        <p:nvPicPr>
          <p:cNvPr id="35844" name="Picture 2" descr="פירוט" title="מקדמי הטבה לזכאי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14040" r="26727" b="3906"/>
          <a:stretch>
            <a:fillRect/>
          </a:stretch>
        </p:blipFill>
        <p:spPr bwMode="auto">
          <a:xfrm>
            <a:off x="304800" y="342900"/>
            <a:ext cx="5721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3319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 descr="ברק, קשת, צילום רנטגן, גוף נוטה, פיזור אור" title="סדרת תופעות טבע"/>
          <p:cNvGrpSpPr/>
          <p:nvPr/>
        </p:nvGrpSpPr>
        <p:grpSpPr>
          <a:xfrm>
            <a:off x="1313602" y="1754140"/>
            <a:ext cx="6745456" cy="4265660"/>
            <a:chOff x="1903412" y="1485368"/>
            <a:chExt cx="9929907" cy="4710799"/>
          </a:xfrm>
        </p:grpSpPr>
        <p:pic>
          <p:nvPicPr>
            <p:cNvPr id="12" name="Picture 3" title="גוף נוטה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412" y="1487069"/>
              <a:ext cx="1950720" cy="21945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7" title="ברק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412" y="1485368"/>
              <a:ext cx="3452907" cy="47107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 descr="shutterstock_142978288.jpg" title="צילום רנטגן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5678" y="3960568"/>
              <a:ext cx="3352800" cy="22355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8" title="קשת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639" y="1485368"/>
              <a:ext cx="4035266" cy="21945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 descr="shutterstock_148405529.jpg" title="פיזור אור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03412" y="3955886"/>
              <a:ext cx="2660333" cy="22402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תופעות טבע ניתנות להסבר בעזרת חוקי הפיזיקה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טכניון פטור מפסיכומטרי</a:t>
            </a:r>
          </a:p>
        </p:txBody>
      </p:sp>
      <p:pic>
        <p:nvPicPr>
          <p:cNvPr id="2053" name="Picture 5" descr="http://www.afterarmy.co.il/sites/army/_media/stories2/0/129_st_photo1_9f291.jpg" title="כלי כתיבה ושעו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88" y="4247901"/>
            <a:ext cx="2792850" cy="1745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6475413" y="695325"/>
            <a:ext cx="2438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defTabSz="815975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טכניון: פטור 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מפסיכומטרי</a:t>
            </a:r>
          </a:p>
          <a:p>
            <a:pPr algn="ctr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800" dirty="0">
                <a:solidFill>
                  <a:srgbClr val="FFFFFF"/>
                </a:solidFill>
                <a:latin typeface="Guttman Yad-Brush" pitchFamily="2" charset="-79"/>
                <a:cs typeface="Guttman Yad-Brush" pitchFamily="2" charset="-79"/>
              </a:rPr>
              <a:t>בחלק מהפקולטות </a:t>
            </a:r>
          </a:p>
        </p:txBody>
      </p:sp>
      <p:pic>
        <p:nvPicPr>
          <p:cNvPr id="36869" name="Picture 2" descr="פירוט" title="תנאי קבלה ללא פסיכומטר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9651" r="27168" b="11581"/>
          <a:stretch>
            <a:fillRect/>
          </a:stretch>
        </p:blipFill>
        <p:spPr bwMode="auto">
          <a:xfrm>
            <a:off x="76200" y="273050"/>
            <a:ext cx="6072188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title="לקבלה להנדסה כימית ולהנדסת ביוטכנולוגיה ומזון נדרשת פיזיקה או כימיה בהיקף של חמש יחידות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971800"/>
            <a:ext cx="2000251" cy="35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title="לקבלה למתמטיקה ופיזיקה נדרשת פיזיקה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57652"/>
            <a:ext cx="457200" cy="35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title="לקבלה לכימיה נדרשת פיזיקה או כימיה בהיקף של חמש יחידות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5715000"/>
            <a:ext cx="2000251" cy="35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title="לקבלה להנדסה כימית ולהנדסת אווירונוטיקה וחלל  נדרשת פיזיקה בהיקף של חמש יחידות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4432123"/>
            <a:ext cx="1371600" cy="35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title="לקבלה למתמטיקה-פיזיקה נדרשת פיזיקה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1447800"/>
            <a:ext cx="457200" cy="35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73650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 idx="4294967295"/>
          </p:nvPr>
        </p:nvSpPr>
        <p:spPr>
          <a:xfrm>
            <a:off x="457200" y="849952"/>
            <a:ext cx="8524875" cy="1066800"/>
          </a:xfrm>
        </p:spPr>
        <p:txBody>
          <a:bodyPr/>
          <a:lstStyle/>
          <a:p>
            <a:r>
              <a:rPr lang="he-IL" dirty="0"/>
              <a:t>אוניברסיטת בן גוריון – אתר המועמדים</a:t>
            </a:r>
          </a:p>
        </p:txBody>
      </p:sp>
      <p:pic>
        <p:nvPicPr>
          <p:cNvPr id="7170" name="Picture 2" title="אוניברסיטת בן גוריון - קבלה ללא פסיכומטרי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9" t="8937" r="5415" b="9893"/>
          <a:stretch/>
        </p:blipFill>
        <p:spPr bwMode="auto">
          <a:xfrm>
            <a:off x="187943" y="607828"/>
            <a:ext cx="8879857" cy="510717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 title="הנדסת תעשייה וניהול - מתמטיקה 5/90, פיזיקה 5/9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130" y="5853224"/>
            <a:ext cx="8879858" cy="318976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קבוצה 5" descr="כל המידע לגבי תנאי קבלה ללא פסיכומטרי" title="להתקבל ללימודים ללא פסיכומטרי"/>
          <p:cNvGrpSpPr/>
          <p:nvPr/>
        </p:nvGrpSpPr>
        <p:grpSpPr>
          <a:xfrm>
            <a:off x="137167" y="1909540"/>
            <a:ext cx="8007119" cy="3970469"/>
            <a:chOff x="137167" y="1909540"/>
            <a:chExt cx="8007119" cy="3970469"/>
          </a:xfrm>
        </p:grpSpPr>
        <p:sp>
          <p:nvSpPr>
            <p:cNvPr id="2" name="פיצוץ 2 1"/>
            <p:cNvSpPr/>
            <p:nvPr/>
          </p:nvSpPr>
          <p:spPr bwMode="auto">
            <a:xfrm rot="469125">
              <a:off x="137167" y="1909540"/>
              <a:ext cx="8007119" cy="3970469"/>
            </a:xfrm>
            <a:prstGeom prst="irregularSeal2">
              <a:avLst/>
            </a:prstGeom>
            <a:solidFill>
              <a:srgbClr val="33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1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e-IL" sz="2400" dirty="0">
                <a:solidFill>
                  <a:srgbClr val="FFFFFF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endParaRPr>
            </a:p>
          </p:txBody>
        </p:sp>
        <p:sp>
          <p:nvSpPr>
            <p:cNvPr id="3" name="TextBox 2" title="יותר ויותר פקולטות באוניברסיטאות השונות מאפשרות קבלה ללא פסיכומטרי לבעלי בגרות בפיזיקה בציון טוב!"/>
            <p:cNvSpPr txBox="1"/>
            <p:nvPr/>
          </p:nvSpPr>
          <p:spPr>
            <a:xfrm>
              <a:off x="1219200" y="3209345"/>
              <a:ext cx="5424390" cy="14388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914400" rtl="1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he-IL" sz="2000" b="1" dirty="0">
                  <a:solidFill>
                    <a:srgbClr val="FFFFFF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יותר ויותר פקולטות באוניברסיטאות השונות מאפשרות קבלה ללא פסיכומטרי לבעלי בגרות בפיזיקה בציון טוב!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3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67490218.png&#10;&#10;שביל הכניסה לאקדמיה" title="פיזיקה פותחת דלתות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1219201"/>
            <a:ext cx="4173037" cy="5343583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0" y="2209800"/>
            <a:ext cx="6172200" cy="38862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פיזיקה בתעודת הבגרות </a:t>
            </a:r>
            <a:b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"פותחת דלתות".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הציונים בבגרות בפיזיקה </a:t>
            </a:r>
            <a:b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הם מהגבוהים ביותר!</a:t>
            </a:r>
          </a:p>
        </p:txBody>
      </p:sp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1" y="76200"/>
            <a:ext cx="1845524" cy="24384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56579" y="294162"/>
            <a:ext cx="8524875" cy="838200"/>
          </a:xfrm>
        </p:spPr>
        <p:txBody>
          <a:bodyPr/>
          <a:lstStyle/>
          <a:p>
            <a:pPr algn="ctr" rtl="1" eaLnBrk="1" latinLnBrk="0" hangingPunct="1"/>
            <a:r>
              <a:rPr lang="he-IL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לבוגרי פיזיקה יש יתרון</a:t>
            </a:r>
            <a:r>
              <a:rPr lang="en-US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utterstock_141689377.jpg" title="מחשבים והיי טק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9"/>
          <a:stretch>
            <a:fillRect/>
          </a:stretch>
        </p:blipFill>
        <p:spPr>
          <a:xfrm>
            <a:off x="457200" y="1113368"/>
            <a:ext cx="2286000" cy="2087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3" descr="GPN-2000-000451" title="קוסמולוגיה וחקר היקו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344863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shutterstock_77211889.jpg" title="רפואה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5404" y="2895600"/>
            <a:ext cx="2400925" cy="237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shutterstock_133874900.jpg" title="ביוטכנולודיה וחקר המוח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62800" y="457200"/>
            <a:ext cx="169142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4" descr="radarhum12&#10;אנטנת שידור וקליטה" title="תקשורת והעברת נתונים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8" y="3810000"/>
            <a:ext cx="231517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shutterstock_69958945.jpg" title="הנדסת חומרים וכימיה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5606" y="3505200"/>
            <a:ext cx="245098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shutterstock_95330008.png" title="נעליים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4775455"/>
            <a:ext cx="1601389" cy="13564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83358" y="5334000"/>
            <a:ext cx="156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הנדסה רפואית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48446" y="3810000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חקר היקום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81001" y="6096000"/>
            <a:ext cx="2438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rtl="1">
              <a:lnSpc>
                <a:spcPct val="120000"/>
              </a:lnSpc>
              <a:spcBef>
                <a:spcPct val="20000"/>
              </a:spcBef>
            </a:pPr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תקשורת והעברת נתונים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34200" y="5867400"/>
            <a:ext cx="1630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תעשיית הכימיה והנדסת חומרים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28959" y="2743200"/>
            <a:ext cx="1886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ביוטכנולוגיה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וחקר המוח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1" y="3200400"/>
            <a:ext cx="17900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rtl="1">
              <a:lnSpc>
                <a:spcPct val="120000"/>
              </a:lnSpc>
              <a:spcBef>
                <a:spcPct val="20000"/>
              </a:spcBef>
            </a:pPr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מחשבים והיי-</a:t>
            </a:r>
            <a:r>
              <a:rPr lang="he-IL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טק</a:t>
            </a:r>
            <a:endParaRPr lang="he-IL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shutterstock_133874900.jpg" title="ועוד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35" y="4419600"/>
            <a:ext cx="1543452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4885068" y="6096000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ועוד...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הפיזיקה בכל מקום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371600"/>
            <a:ext cx="8686800" cy="38862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/>
          <a:p>
            <a:pPr algn="r" rtl="1">
              <a:lnSpc>
                <a:spcPct val="130000"/>
              </a:lnSpc>
              <a:spcBef>
                <a:spcPct val="0"/>
              </a:spcBef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אין הבדל בהישגים בין בנים ובנות בפיזיקה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                  לא במהלך הלימודים בתיכון ולא מאוחר יותר.</a:t>
            </a:r>
            <a:r>
              <a:rPr lang="he-IL" sz="2400" dirty="0">
                <a:solidFill>
                  <a:schemeClr val="bg1"/>
                </a:solidFill>
                <a:latin typeface="Times New Roman" pitchFamily="18" charset="0"/>
                <a:cs typeface="David" pitchFamily="34" charset="-79"/>
              </a:rPr>
              <a:t> </a:t>
            </a:r>
            <a:endParaRPr lang="he-I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rtl="1">
              <a:lnSpc>
                <a:spcPct val="130000"/>
              </a:lnSpc>
              <a:spcBef>
                <a:spcPct val="0"/>
              </a:spcBef>
            </a:pPr>
            <a:endParaRPr lang="he-IL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r" rtl="1">
              <a:lnSpc>
                <a:spcPct val="130000"/>
              </a:lnSpc>
              <a:spcBef>
                <a:spcPct val="0"/>
              </a:spcBef>
            </a:pPr>
            <a:endParaRPr lang="he-IL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r" rtl="1">
              <a:lnSpc>
                <a:spcPct val="130000"/>
              </a:lnSpc>
              <a:spcBef>
                <a:spcPct val="0"/>
              </a:spcBef>
            </a:pPr>
            <a:endParaRPr lang="he-IL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r" rtl="1">
              <a:lnSpc>
                <a:spcPct val="130000"/>
              </a:lnSpc>
              <a:spcBef>
                <a:spcPct val="0"/>
              </a:spcBef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המגוון הרב של תחומי העיסוק המתאימים לבוגרי פיזיקה, מאפשר לבנות ולבנים לממש את עצמם ולהצליח באותה המידה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he-IL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051" descr="מאיינשטיין ומרי קירי" title="מדעני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6413" y="2760663"/>
            <a:ext cx="2490787" cy="187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 descr="חוקרת במעבדה" title="מדענית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759444"/>
            <a:ext cx="2081212" cy="188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36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הפיזיקה מתאימה (כמובן!) גם לבנות...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7800" y="2133600"/>
            <a:ext cx="5562600" cy="30480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600" b="1" dirty="0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תלמידים טובים </a:t>
            </a:r>
            <a:br>
              <a:rPr lang="en-US" sz="3600" b="1" dirty="0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sz="3600" b="1" dirty="0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וסקרנים שאוהבים מדע</a:t>
            </a:r>
            <a:br>
              <a:rPr lang="en-US" sz="3600" b="1" dirty="0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he-IL" sz="3600" b="1" dirty="0">
              <a:ln w="1905"/>
              <a:gradFill>
                <a:gsLst>
                  <a:gs pos="0">
                    <a:srgbClr val="3A84AD">
                      <a:shade val="20000"/>
                      <a:satMod val="200000"/>
                    </a:srgbClr>
                  </a:gs>
                  <a:gs pos="78000">
                    <a:srgbClr val="3A84AD">
                      <a:tint val="90000"/>
                      <a:shade val="89000"/>
                      <a:satMod val="220000"/>
                    </a:srgbClr>
                  </a:gs>
                  <a:gs pos="100000">
                    <a:srgbClr val="3A84A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r" rtl="1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600" b="1" dirty="0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לומדים מתמטיקה</a:t>
            </a:r>
            <a:br>
              <a:rPr lang="en-US" sz="3600" b="1" dirty="0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sz="3600" b="1" dirty="0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ברמות 5 (</a:t>
            </a:r>
            <a:r>
              <a:rPr lang="he-IL" sz="3600" b="1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או 4) </a:t>
            </a:r>
            <a:r>
              <a:rPr lang="he-IL" sz="3600" b="1" dirty="0" err="1">
                <a:ln w="1905"/>
                <a:gradFill>
                  <a:gsLst>
                    <a:gs pos="0">
                      <a:srgbClr val="3A84AD">
                        <a:shade val="20000"/>
                        <a:satMod val="200000"/>
                      </a:srgbClr>
                    </a:gs>
                    <a:gs pos="78000">
                      <a:srgbClr val="3A84A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A84A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יח"ל</a:t>
            </a:r>
            <a:endParaRPr lang="he-IL" sz="3600" b="1" dirty="0">
              <a:ln w="1905"/>
              <a:gradFill>
                <a:gsLst>
                  <a:gs pos="0">
                    <a:srgbClr val="3A84AD">
                      <a:shade val="20000"/>
                      <a:satMod val="200000"/>
                    </a:srgbClr>
                  </a:gs>
                  <a:gs pos="78000">
                    <a:srgbClr val="3A84AD">
                      <a:tint val="90000"/>
                      <a:shade val="89000"/>
                      <a:satMod val="220000"/>
                    </a:srgbClr>
                  </a:gs>
                  <a:gs pos="100000">
                    <a:srgbClr val="3A84A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hutterstock_142072432.png" title="נערה מתאימה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3200" y="1219200"/>
            <a:ext cx="2667000" cy="5334000"/>
          </a:xfrm>
          <a:prstGeom prst="rect">
            <a:avLst/>
          </a:prstGeom>
        </p:spPr>
      </p:pic>
      <p:pic>
        <p:nvPicPr>
          <p:cNvPr id="6" name="Picture 5" descr="shutterstock_93367969.png" title="נער מתאי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14600"/>
            <a:ext cx="2638492" cy="40386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מי מתאים/מתאימה?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392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4EE3909-B3BD-12AA-CAFE-978FDE95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7315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3981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lbert.png&#10;&#10;e=mc^2" title="אינשטיין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903" y="609600"/>
            <a:ext cx="5944195" cy="6248400"/>
          </a:xfrm>
          <a:prstGeom prst="rect">
            <a:avLst/>
          </a:prstGeom>
        </p:spPr>
      </p:pic>
      <p:pic>
        <p:nvPicPr>
          <p:cNvPr id="6" name="Picture 5" descr="shutterstock_125983646-[Converted].png" title="E=mc^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71866">
            <a:off x="564338" y="1621460"/>
            <a:ext cx="1858550" cy="1941763"/>
          </a:xfrm>
          <a:prstGeom prst="rect">
            <a:avLst/>
          </a:prstGeom>
        </p:spPr>
      </p:pic>
      <p:pic>
        <p:nvPicPr>
          <p:cNvPr id="10" name="Picture 9" descr="shutterstock_125983646-[Converted].png" title="חלקיקים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458" y="5334000"/>
            <a:ext cx="1028968" cy="1066800"/>
          </a:xfrm>
          <a:prstGeom prst="rect">
            <a:avLst/>
          </a:prstGeom>
        </p:spPr>
      </p:pic>
      <p:pic>
        <p:nvPicPr>
          <p:cNvPr id="11" name="Picture 10" descr="shutterstock_125983646-[Converted].png" title="vtyuo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1277" y="1143000"/>
            <a:ext cx="2204931" cy="2286000"/>
          </a:xfrm>
          <a:prstGeom prst="rect">
            <a:avLst/>
          </a:prstGeom>
        </p:spPr>
      </p:pic>
      <p:pic>
        <p:nvPicPr>
          <p:cNvPr id="12" name="Picture 11" descr="shutterstock_125983646-[Converted].png" title="לוח כתיבה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442314">
            <a:off x="7483969" y="3847813"/>
            <a:ext cx="1253047" cy="1670294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36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לא צריך להיות אינשטיין</a:t>
            </a:r>
            <a:r>
              <a:rPr lang="en-US" sz="36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e-IL" sz="36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כדי ללמוד פיזיקה</a:t>
            </a:r>
            <a:r>
              <a:rPr lang="en-US" sz="36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izmann\AppData\Local\Temp\VMwareDnD\d94e3cf5\shutterstock_115384867-[Converted].png" title="כרטיבס V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75120">
            <a:off x="-474969" y="95710"/>
            <a:ext cx="5132258" cy="8853353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1524000"/>
            <a:ext cx="8511693" cy="38862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כי לימודי הפיזיקה מעניקים את היכולת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להבין את העולם.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כדי לפתח כישורי חשיבה.</a:t>
            </a: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כדי להתקבל לתפקידים </a:t>
            </a:r>
            <a:b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מעניינים ומאתגרים בצבא.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latinLnBrk="0" hangingPunct="1"/>
            <a:r>
              <a:rPr lang="he-IL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לסיכום - למה כדאי ללמוד פיזיקה?</a:t>
            </a:r>
            <a:endParaRPr lang="he-IL" dirty="0">
              <a:effectLst/>
            </a:endParaRPr>
          </a:p>
          <a:p>
            <a:pPr algn="ctr"/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4633" y="1143000"/>
            <a:ext cx="5945148" cy="53340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כי בגרות בפיזיקה מאפשרת לימודים גבוהים בפקולטות להנדסה, מדעים מדויקים, רפואה, ביוטכנולוגיה ועוד.</a:t>
            </a: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כי בבגרות בפיזיקה ניתן להגיע </a:t>
            </a:r>
            <a:b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להישגים מאד גבוהים!</a:t>
            </a: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כי מעניין ללמוד פיזיקה בתיכון!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3200" y="5715001"/>
            <a:ext cx="2307357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uttman Yad-Brush" pitchFamily="2" charset="-79"/>
                <a:cs typeface="Guttman Yad-Brush" pitchFamily="2" charset="-79"/>
              </a:rPr>
              <a:t>בשיעורי פיזיקה</a:t>
            </a:r>
            <a:endParaRPr lang="en-US" sz="2000" b="1" dirty="0">
              <a:ln w="18415" cmpd="sng">
                <a:noFill/>
                <a:prstDash val="solid"/>
              </a:ln>
              <a:solidFill>
                <a:schemeClr val="accent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uttman Yad-Brush" pitchFamily="2" charset="-79"/>
              <a:cs typeface="Guttman Yad-Brush" pitchFamily="2" charset="-79"/>
            </a:endParaRPr>
          </a:p>
          <a:p>
            <a:pPr algn="ctr"/>
            <a:r>
              <a:rPr lang="he-IL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uttman Yad-Brush" pitchFamily="2" charset="-79"/>
                <a:cs typeface="Guttman Yad-Brush" pitchFamily="2" charset="-79"/>
              </a:rPr>
              <a:t>זה לא ככה...</a:t>
            </a:r>
          </a:p>
        </p:txBody>
      </p:sp>
      <p:pic>
        <p:nvPicPr>
          <p:cNvPr id="9" name="Picture 8" descr="shutterstock_3181173.png&#10;בפיזיקה זה לא כך" title="שעמום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126" y="1981200"/>
            <a:ext cx="2342570" cy="373958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לסיכום - למה כדאי ללמוד פיזיקה?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גרמי שמיים" title="תופעות טב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-119907"/>
            <a:ext cx="4876800" cy="697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heep1.png" title="בעלי חיי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391" y="5486400"/>
            <a:ext cx="1132409" cy="1226457"/>
          </a:xfrm>
          <a:prstGeom prst="rect">
            <a:avLst/>
          </a:prstGeom>
        </p:spPr>
      </p:pic>
      <p:pic>
        <p:nvPicPr>
          <p:cNvPr id="6" name="Picture 5" descr="מאפיינים פיזיקליים" title="בעלי חיים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91"/>
          <a:stretch>
            <a:fillRect/>
          </a:stretch>
        </p:blipFill>
        <p:spPr>
          <a:xfrm>
            <a:off x="1295400" y="5353957"/>
            <a:ext cx="2972574" cy="1320800"/>
          </a:xfrm>
          <a:prstGeom prst="rect">
            <a:avLst/>
          </a:prstGeom>
        </p:spPr>
      </p:pic>
      <p:pic>
        <p:nvPicPr>
          <p:cNvPr id="7" name="Picture 6" descr="sheep1.png" title="בעלי חיים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9113" y="5353957"/>
            <a:ext cx="1486287" cy="1320800"/>
          </a:xfrm>
          <a:prstGeom prst="rect">
            <a:avLst/>
          </a:prstGeom>
        </p:spPr>
      </p:pic>
      <p:pic>
        <p:nvPicPr>
          <p:cNvPr id="9" name="Picture 8" descr="הליכה" title="פיל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145" y="2514600"/>
            <a:ext cx="3076892" cy="133524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תופעות טבע ניתנות להסבר בעזרת חוקי הפיזיקה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utterstock_5460870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7011" y="1219200"/>
            <a:ext cx="9218023" cy="56388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219200"/>
            <a:ext cx="9144000" cy="9144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rtl="1">
              <a:spcBef>
                <a:spcPct val="20000"/>
              </a:spcBef>
            </a:pPr>
            <a:r>
              <a:rPr lang="he-IL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כי פיזיקה היא מפתח "מַסטר" לעולמות חשיבה ולדלתות רבות,</a:t>
            </a:r>
            <a:r>
              <a:rPr lang="en-US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he-IL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שחלקן יתגלו רק בעתיד...</a:t>
            </a:r>
          </a:p>
        </p:txBody>
      </p:sp>
      <p:pic>
        <p:nvPicPr>
          <p:cNvPr id="7" name="Picture 6" descr="shutterstock_144732724.png&#10;פיזיקה  - מפתח לפתיחת דלתות וכרטיס כניסה לעולמות של חשיבהחשיבה " title="מפתח מאסטר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21" y="2529048"/>
            <a:ext cx="3349213" cy="463375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40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לסיכום - למה כדאי ללמוד פיזיקה?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ts-dep.web.cern.ch/ts-dep/groups/lea/int/workshops/LHC.jpg&#10;&#10;ממבט הציפור , גלאי אטלס, חדר הבקרה, חלקי המאיץ" title="מערכת המאיץ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381004" y="76200"/>
            <a:ext cx="8524875" cy="762000"/>
          </a:xfrm>
        </p:spPr>
        <p:txBody>
          <a:bodyPr/>
          <a:lstStyle/>
          <a:p>
            <a:pPr algn="ctr"/>
            <a:r>
              <a:rPr lang="he-IL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מאיץ החלקיקים הגדול בסרן שוויץ</a:t>
            </a:r>
          </a:p>
        </p:txBody>
      </p:sp>
    </p:spTree>
    <p:extLst>
      <p:ext uri="{BB962C8B-B14F-4D97-AF65-F5344CB8AC3E}">
        <p14:creationId xmlns:p14="http://schemas.microsoft.com/office/powerpoint/2010/main" val="173649962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600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631825" algn="r" rtl="1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</a:pPr>
            <a:r>
              <a:rPr kumimoji="1" lang="he-IL" sz="2400" b="1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מהו החלקיק ה"אלוהי"?</a:t>
            </a:r>
          </a:p>
        </p:txBody>
      </p:sp>
      <p:pic>
        <p:nvPicPr>
          <p:cNvPr id="19461" name="Picture 2" descr="http://www.mppmu.mpg.de/english/higgs_decay_web.jpg&#10; המפץ הגדול" title="המפץ הגדו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787" y="2362200"/>
            <a:ext cx="2360613" cy="224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460533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1825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tabLst>
                <a:tab pos="541338" algn="l"/>
              </a:tabLst>
              <a:defRPr/>
            </a:pPr>
            <a:r>
              <a:rPr kumimoji="1" lang="he-IL" sz="2400" b="1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הפיסיקאי הבריטי פיטר </a:t>
            </a:r>
            <a:r>
              <a:rPr kumimoji="1" lang="he-IL" sz="2400" b="1" spc="45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היגס</a:t>
            </a:r>
            <a:r>
              <a:rPr kumimoji="1" lang="he-IL" sz="2400" b="1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חזה לפני למעלה מ-40 שנה </a:t>
            </a:r>
            <a:br>
              <a:rPr kumimoji="1" lang="en-US" sz="2400" b="1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</a:br>
            <a:r>
              <a:rPr kumimoji="1" lang="he-IL" sz="2400" b="1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את קיומו של החלקיק המעניק מסה לחומר. </a:t>
            </a:r>
            <a:br>
              <a:rPr kumimoji="1" lang="en-US" sz="2400" b="1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</a:br>
            <a:r>
              <a:rPr kumimoji="1" lang="he-IL" sz="2400" b="1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ביולי 2012 מצאו אותו....</a:t>
            </a:r>
          </a:p>
        </p:txBody>
      </p:sp>
      <p:pic>
        <p:nvPicPr>
          <p:cNvPr id="19463" name="Picture 8" descr="http://www.physorg.com/newman/gfx/news/05-0440-01D_hr.jpg&#10;פרמיונים, בוזונים ועוד" title="חלקיקים אלמנטריי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0850" y="2362200"/>
            <a:ext cx="2571750" cy="228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תופעות טבע ניתנות להסבר בעזרת חוקי הפיזיקה</a:t>
            </a:r>
            <a:endParaRPr lang="he-IL" dirty="0">
              <a:effectLst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-67614" y="1326496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631825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</a:pPr>
            <a:r>
              <a:rPr kumimoji="1" lang="he-IL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תורת היחסות אוששה ב - 11.2.16 (פרס נובל ב-</a:t>
            </a:r>
            <a:r>
              <a:rPr kumimoji="1" lang="en-US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(2017</a:t>
            </a:r>
            <a:br>
              <a:rPr kumimoji="1" lang="en-US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</a:br>
            <a:r>
              <a:rPr kumimoji="1" lang="he-IL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      מדענים הצליחו להוכיח את קיומם של גלי כבידה ביקום!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2400" y="5165621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1825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tabLst>
                <a:tab pos="541338" algn="l"/>
              </a:tabLst>
              <a:defRPr/>
            </a:pPr>
            <a:r>
              <a:rPr kumimoji="1" lang="he-IL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הגילוי הזה פותח לנו חלון חדש לראות את היקום, ומאשר </a:t>
            </a:r>
            <a:br>
              <a:rPr kumimoji="1" lang="en-US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</a:br>
            <a:r>
              <a:rPr kumimoji="1" lang="he-IL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את ההבנה היסודית של כוח הכבידה.</a:t>
            </a:r>
          </a:p>
          <a:p>
            <a:pPr marL="631825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tabLst>
                <a:tab pos="541338" algn="l"/>
              </a:tabLst>
              <a:defRPr/>
            </a:pPr>
            <a:endParaRPr kumimoji="1" lang="he-IL" sz="2400" b="1" spc="45" dirty="0">
              <a:ln w="11430"/>
              <a:gradFill>
                <a:gsLst>
                  <a:gs pos="25000">
                    <a:srgbClr val="4192BF">
                      <a:satMod val="155000"/>
                    </a:srgbClr>
                  </a:gs>
                  <a:gs pos="100000">
                    <a:srgbClr val="4192BF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itchFamily="34" charset="0"/>
            </a:endParaRPr>
          </a:p>
          <a:p>
            <a:pPr marL="631825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tabLst>
                <a:tab pos="541338" algn="l"/>
              </a:tabLst>
              <a:defRPr/>
            </a:pPr>
            <a:r>
              <a:rPr kumimoji="1" lang="he-IL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הוא מאושש את התחזית של איינשטיין מלפני 100 שנה כפי שניתן לראות במסמכים שחשפנו היום.</a:t>
            </a:r>
          </a:p>
          <a:p>
            <a:pPr marL="631825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tabLst>
                <a:tab pos="541338" algn="l"/>
              </a:tabLst>
              <a:defRPr/>
            </a:pPr>
            <a:endParaRPr kumimoji="1" lang="he-IL" sz="2400" b="1" spc="45" dirty="0">
              <a:ln w="11430"/>
              <a:gradFill>
                <a:gsLst>
                  <a:gs pos="25000">
                    <a:srgbClr val="4192BF">
                      <a:satMod val="155000"/>
                    </a:srgbClr>
                  </a:gs>
                  <a:gs pos="100000">
                    <a:srgbClr val="4192BF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itchFamily="34" charset="0"/>
            </a:endParaRPr>
          </a:p>
          <a:p>
            <a:pPr marL="631825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tabLst>
                <a:tab pos="541338" algn="l"/>
              </a:tabLst>
              <a:defRPr/>
            </a:pPr>
            <a:r>
              <a:rPr kumimoji="1" lang="he-IL" sz="2400" b="1" spc="45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1028" name="Picture 4" descr="הדף בכתביו של איינשטיין המתאר את גלי הכבידה, שנחשף היום על ידי האוניברסיטה העברית. צילום האוניברסיטה העברית" title="תורת היחסו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3893"/>
            <a:ext cx="1884877" cy="2731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citechdaily.com/images/Gravitational-Waves-Help-Astronomers-Understand-Black-Hole-Weight-Gain.jpg" title="גלי כביד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46" y="2590800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תופעות טבע ניתנות להסבר בעזרת חוקי הפיזיקה</a:t>
            </a:r>
            <a:endParaRPr lang="he-IL" dirty="0">
              <a:effectLst/>
            </a:endParaRPr>
          </a:p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1372852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2107" y="402283"/>
            <a:ext cx="6859788" cy="664523"/>
          </a:xfrm>
        </p:spPr>
        <p:txBody>
          <a:bodyPr/>
          <a:lstStyle/>
          <a:p>
            <a:pPr lvl="0" algn="ctr" rtl="1"/>
            <a:r>
              <a:rPr lang="he-I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תכנית הלימודים בפיזיקה</a:t>
            </a:r>
            <a:endParaRPr lang="en-US" sz="32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476124" y="5238022"/>
            <a:ext cx="3361296" cy="5334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he-IL" sz="2800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בגרות בסוף י"ב</a:t>
            </a:r>
            <a:endParaRPr lang="he-IL" sz="2800" spc="45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5628277" y="5243327"/>
            <a:ext cx="3361296" cy="5334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he-IL" sz="2800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בגרות בסוף י"א</a:t>
            </a:r>
            <a:endParaRPr lang="he-IL" sz="2800" spc="45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 bwMode="white">
          <a:xfrm>
            <a:off x="70484" y="5508575"/>
            <a:ext cx="31742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8" tIns="40814" rIns="81628" bIns="40814" numCol="1" anchor="b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43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700" b="1">
                <a:solidFill>
                  <a:schemeClr val="tx1"/>
                </a:solidFill>
                <a:latin typeface="+mn-lt"/>
              </a:defRPr>
            </a:lvl2pPr>
            <a:lvl3pPr marL="816286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600" b="1">
                <a:solidFill>
                  <a:schemeClr val="tx1"/>
                </a:solidFill>
                <a:latin typeface="+mn-lt"/>
              </a:defRPr>
            </a:lvl3pPr>
            <a:lvl4pPr marL="1224431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400" b="1">
                <a:solidFill>
                  <a:schemeClr val="tx1"/>
                </a:solidFill>
                <a:latin typeface="+mn-lt"/>
              </a:defRPr>
            </a:lvl4pPr>
            <a:lvl5pPr marL="163257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400" b="1">
                <a:solidFill>
                  <a:schemeClr val="tx1"/>
                </a:solidFill>
                <a:latin typeface="+mn-lt"/>
              </a:defRPr>
            </a:lvl5pPr>
            <a:lvl6pPr marL="204071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400" b="1">
                <a:solidFill>
                  <a:schemeClr val="tx1"/>
                </a:solidFill>
                <a:latin typeface="+mn-lt"/>
              </a:defRPr>
            </a:lvl6pPr>
            <a:lvl7pPr marL="2448861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400" b="1">
                <a:solidFill>
                  <a:schemeClr val="tx1"/>
                </a:solidFill>
                <a:latin typeface="+mn-lt"/>
              </a:defRPr>
            </a:lvl7pPr>
            <a:lvl8pPr marL="2857006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400" b="1">
                <a:solidFill>
                  <a:schemeClr val="tx1"/>
                </a:solidFill>
                <a:latin typeface="+mn-lt"/>
              </a:defRPr>
            </a:lvl8pPr>
            <a:lvl9pPr marL="3265149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None/>
              <a:defRPr kumimoji="1" sz="14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 rtl="1"/>
            <a:r>
              <a:rPr lang="he-IL" sz="2800" kern="0" spc="50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הערכה </a:t>
            </a:r>
            <a:br>
              <a:rPr lang="en-US" sz="2800" kern="0" spc="50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</a:br>
            <a:r>
              <a:rPr lang="he-IL" sz="2800" kern="0" spc="50" dirty="0">
                <a:ln w="11430"/>
                <a:gradFill>
                  <a:gsLst>
                    <a:gs pos="25000">
                      <a:srgbClr val="4192BF">
                        <a:satMod val="155000"/>
                      </a:srgbClr>
                    </a:gs>
                    <a:gs pos="100000">
                      <a:srgbClr val="4192B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בית ספרית</a:t>
            </a:r>
            <a:endParaRPr lang="he-IL" sz="2800" kern="0" spc="50" dirty="0">
              <a:ln w="11430"/>
              <a:gradFill>
                <a:gsLst>
                  <a:gs pos="25000">
                    <a:srgbClr val="4192BF">
                      <a:satMod val="155000"/>
                    </a:srgbClr>
                  </a:gs>
                  <a:gs pos="100000">
                    <a:srgbClr val="4192BF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" name="קבוצה 7" title="פיזיקה"/>
          <p:cNvGrpSpPr/>
          <p:nvPr/>
        </p:nvGrpSpPr>
        <p:grpSpPr>
          <a:xfrm>
            <a:off x="329878" y="1845094"/>
            <a:ext cx="8532869" cy="3249705"/>
            <a:chOff x="329878" y="2238627"/>
            <a:chExt cx="8532869" cy="3249705"/>
          </a:xfrm>
        </p:grpSpPr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3089701" y="2238627"/>
              <a:ext cx="1958574" cy="514109"/>
            </a:xfrm>
            <a:prstGeom prst="rect">
              <a:avLst/>
            </a:prstGeom>
          </p:spPr>
          <p:txBody>
            <a:bodyPr vert="horz" lIns="81628" tIns="40814" rIns="81628" bIns="40814" rtlCol="0" anchor="b">
              <a:no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 rtl="1">
                <a:spcBef>
                  <a:spcPct val="20000"/>
                </a:spcBef>
              </a:pPr>
              <a:r>
                <a:rPr lang="he-IL" sz="2800" dirty="0">
                  <a:ln w="18415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חשמל (25%)</a:t>
              </a:r>
              <a:endParaRPr lang="en-US" sz="28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Placeholder 1"/>
            <p:cNvSpPr txBox="1">
              <a:spLocks/>
            </p:cNvSpPr>
            <p:nvPr/>
          </p:nvSpPr>
          <p:spPr>
            <a:xfrm>
              <a:off x="6318325" y="2333636"/>
              <a:ext cx="1981200" cy="419100"/>
            </a:xfrm>
            <a:prstGeom prst="rect">
              <a:avLst/>
            </a:prstGeom>
          </p:spPr>
          <p:txBody>
            <a:bodyPr vert="horz" lIns="81628" tIns="40814" rIns="81628" bIns="40814" rtlCol="0" anchor="b">
              <a:no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 rtl="1">
                <a:spcBef>
                  <a:spcPct val="20000"/>
                </a:spcBef>
              </a:pPr>
              <a:r>
                <a:rPr lang="he-IL" sz="2800" dirty="0">
                  <a:ln w="18415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מכניקה (30%)</a:t>
              </a:r>
            </a:p>
          </p:txBody>
        </p:sp>
        <p:grpSp>
          <p:nvGrpSpPr>
            <p:cNvPr id="5" name="קבוצה 4"/>
            <p:cNvGrpSpPr/>
            <p:nvPr/>
          </p:nvGrpSpPr>
          <p:grpSpPr>
            <a:xfrm>
              <a:off x="685800" y="2892227"/>
              <a:ext cx="8176947" cy="2596105"/>
              <a:chOff x="830843" y="2892227"/>
              <a:chExt cx="8176947" cy="2596105"/>
            </a:xfrm>
          </p:grpSpPr>
          <p:pic>
            <p:nvPicPr>
              <p:cNvPr id="14" name="Picture 13" descr="shutterstock_52411522.jpg" title="חשמל ומגנטיות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087061" y="2892227"/>
                <a:ext cx="2429508" cy="2590800"/>
              </a:xfrm>
              <a:prstGeom prst="rect">
                <a:avLst/>
              </a:prstGeom>
              <a:ln w="38100" cap="sq">
                <a:solidFill>
                  <a:srgbClr val="4B7DA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5" name="Picture 14" descr="shutterstock_163154615.jpg" title="קרינה וחומר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30843" y="2897532"/>
                <a:ext cx="1943606" cy="2590800"/>
              </a:xfrm>
              <a:prstGeom prst="rect">
                <a:avLst/>
              </a:prstGeom>
              <a:ln w="38100" cap="sq">
                <a:solidFill>
                  <a:srgbClr val="4B7DA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2" name="Picture 11" descr="Cover-[11th] grade.jpg" title="מכניקה 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00147" y="2897532"/>
                <a:ext cx="3107643" cy="2590800"/>
              </a:xfrm>
              <a:prstGeom prst="rect">
                <a:avLst/>
              </a:prstGeom>
              <a:ln w="38100" cap="sq">
                <a:solidFill>
                  <a:srgbClr val="4B7DA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329878" y="2352331"/>
              <a:ext cx="2550674" cy="403908"/>
            </a:xfrm>
            <a:prstGeom prst="rect">
              <a:avLst/>
            </a:prstGeom>
          </p:spPr>
          <p:txBody>
            <a:bodyPr vert="horz" lIns="81628" tIns="40814" rIns="81628" bIns="40814" rtlCol="0" anchor="b">
              <a:no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 rtl="1">
                <a:spcBef>
                  <a:spcPct val="20000"/>
                </a:spcBef>
              </a:pPr>
              <a:r>
                <a:rPr lang="he-IL" sz="2800" dirty="0">
                  <a:ln w="18415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קרינה וחומר (30%)</a:t>
              </a:r>
              <a:endParaRPr lang="en-US" sz="28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30" name="Picture 6" descr="תוצאת תמונה עבור ‪latest news‬‏" title="חדש!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893" y="5720208"/>
            <a:ext cx="1606063" cy="7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7978983" y="5841335"/>
            <a:ext cx="5261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he-IL" sz="32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239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1600" y="402276"/>
            <a:ext cx="7697093" cy="664524"/>
          </a:xfrm>
        </p:spPr>
        <p:txBody>
          <a:bodyPr/>
          <a:lstStyle/>
          <a:p>
            <a:pPr lvl="0" algn="ctr" rtl="1"/>
            <a:r>
              <a:rPr lang="he-I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לימודי פיזיקה תורמים לפיתוח כישורי חשיבה</a:t>
            </a:r>
            <a:endParaRPr lang="en-US" sz="4000" dirty="0"/>
          </a:p>
        </p:txBody>
      </p:sp>
      <p:pic>
        <p:nvPicPr>
          <p:cNvPr id="20" name="Picture 19" descr="shutterstock_149218022.png" title="האדם החושב 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631" y="1282764"/>
            <a:ext cx="4499031" cy="5575236"/>
          </a:xfrm>
          <a:prstGeom prst="rect">
            <a:avLst/>
          </a:prstGeom>
        </p:spPr>
      </p:pic>
      <p:pic>
        <p:nvPicPr>
          <p:cNvPr id="22" name="Picture 21" descr="shutterstock_141499180-[Converted].png" title="הארה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1" y="0"/>
            <a:ext cx="1269279" cy="289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-381000" y="1371600"/>
            <a:ext cx="899326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/>
          <a:p>
            <a:pPr algn="r">
              <a:lnSpc>
                <a:spcPct val="150000"/>
              </a:lnSpc>
              <a:spcBef>
                <a:spcPct val="20000"/>
              </a:spcBef>
            </a:pPr>
            <a:r>
              <a:rPr lang="he-IL" sz="3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רוב מסיימי קורס טיס הם בוגרי פיזיקה,</a:t>
            </a:r>
          </a:p>
          <a:p>
            <a:pPr algn="r">
              <a:lnSpc>
                <a:spcPct val="150000"/>
              </a:lnSpc>
              <a:spcBef>
                <a:spcPct val="20000"/>
              </a:spcBef>
            </a:pPr>
            <a:r>
              <a:rPr lang="he-IL" sz="3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כך גם רוב מסיימי קורס צוללנים </a:t>
            </a:r>
            <a:br>
              <a:rPr lang="en-US" sz="3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</a:br>
            <a:r>
              <a:rPr lang="he-IL" sz="3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(ויחידות מובחרות אחרות).</a:t>
            </a:r>
          </a:p>
        </p:txBody>
      </p:sp>
      <p:pic>
        <p:nvPicPr>
          <p:cNvPr id="8" name="Picture 2" descr="http://www.nrg.co.il/images/archive/408x322/944/856.jpg" title="מטס הצדע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79" y="3890734"/>
            <a:ext cx="3096344" cy="244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העפת כומתות" title="סיום קורס טיס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8498" y="4221088"/>
            <a:ext cx="3816424" cy="211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latinLnBrk="0" hangingPunct="1"/>
            <a:r>
              <a:rPr lang="he-IL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הצבא מציע לבוגרי פיזיקה</a:t>
            </a:r>
            <a:r>
              <a:rPr lang="en-US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he-IL" sz="32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מגוון תפקידים מעניינים</a:t>
            </a:r>
            <a:endParaRPr lang="he-IL" dirty="0">
              <a:effectLst/>
            </a:endParaRPr>
          </a:p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S001140835">
  <a:themeElements>
    <a:clrScheme name="">
      <a:dk1>
        <a:srgbClr val="080808"/>
      </a:dk1>
      <a:lt1>
        <a:srgbClr val="74C8E6"/>
      </a:lt1>
      <a:dk2>
        <a:srgbClr val="FFFFFF"/>
      </a:dk2>
      <a:lt2>
        <a:srgbClr val="080808"/>
      </a:lt2>
      <a:accent1>
        <a:srgbClr val="68A2B6"/>
      </a:accent1>
      <a:accent2>
        <a:srgbClr val="4192BF"/>
      </a:accent2>
      <a:accent3>
        <a:srgbClr val="BCE0F0"/>
      </a:accent3>
      <a:accent4>
        <a:srgbClr val="060606"/>
      </a:accent4>
      <a:accent5>
        <a:srgbClr val="B9CED7"/>
      </a:accent5>
      <a:accent6>
        <a:srgbClr val="3A84AD"/>
      </a:accent6>
      <a:hlink>
        <a:srgbClr val="3963AF"/>
      </a:hlink>
      <a:folHlink>
        <a:srgbClr val="000066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80808"/>
        </a:dk1>
        <a:lt1>
          <a:srgbClr val="74C8E6"/>
        </a:lt1>
        <a:dk2>
          <a:srgbClr val="000000"/>
        </a:dk2>
        <a:lt2>
          <a:srgbClr val="080808"/>
        </a:lt2>
        <a:accent1>
          <a:srgbClr val="68A2B6"/>
        </a:accent1>
        <a:accent2>
          <a:srgbClr val="4192BF"/>
        </a:accent2>
        <a:accent3>
          <a:srgbClr val="BCE0F0"/>
        </a:accent3>
        <a:accent4>
          <a:srgbClr val="060606"/>
        </a:accent4>
        <a:accent5>
          <a:srgbClr val="B9CED7"/>
        </a:accent5>
        <a:accent6>
          <a:srgbClr val="3A84AD"/>
        </a:accent6>
        <a:hlink>
          <a:srgbClr val="3963A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S001140835">
  <a:themeElements>
    <a:clrScheme name="">
      <a:dk1>
        <a:srgbClr val="080808"/>
      </a:dk1>
      <a:lt1>
        <a:srgbClr val="74C8E6"/>
      </a:lt1>
      <a:dk2>
        <a:srgbClr val="FFFFFF"/>
      </a:dk2>
      <a:lt2>
        <a:srgbClr val="080808"/>
      </a:lt2>
      <a:accent1>
        <a:srgbClr val="68A2B6"/>
      </a:accent1>
      <a:accent2>
        <a:srgbClr val="4192BF"/>
      </a:accent2>
      <a:accent3>
        <a:srgbClr val="BCE0F0"/>
      </a:accent3>
      <a:accent4>
        <a:srgbClr val="060606"/>
      </a:accent4>
      <a:accent5>
        <a:srgbClr val="B9CED7"/>
      </a:accent5>
      <a:accent6>
        <a:srgbClr val="3A84AD"/>
      </a:accent6>
      <a:hlink>
        <a:srgbClr val="3963AF"/>
      </a:hlink>
      <a:folHlink>
        <a:srgbClr val="000066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80808"/>
        </a:dk1>
        <a:lt1>
          <a:srgbClr val="74C8E6"/>
        </a:lt1>
        <a:dk2>
          <a:srgbClr val="000000"/>
        </a:dk2>
        <a:lt2>
          <a:srgbClr val="080808"/>
        </a:lt2>
        <a:accent1>
          <a:srgbClr val="68A2B6"/>
        </a:accent1>
        <a:accent2>
          <a:srgbClr val="4192BF"/>
        </a:accent2>
        <a:accent3>
          <a:srgbClr val="BCE0F0"/>
        </a:accent3>
        <a:accent4>
          <a:srgbClr val="060606"/>
        </a:accent4>
        <a:accent5>
          <a:srgbClr val="B9CED7"/>
        </a:accent5>
        <a:accent6>
          <a:srgbClr val="3A84AD"/>
        </a:accent6>
        <a:hlink>
          <a:srgbClr val="3963A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A2A3AC6-1A45-42F7-8976-E15E36AD8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TS001140835</Template>
  <TotalTime>8</TotalTime>
  <Words>580</Words>
  <Application>Microsoft Office PowerPoint</Application>
  <PresentationFormat>‫הצגה על המסך (4:3)</PresentationFormat>
  <Paragraphs>97</Paragraphs>
  <Slides>30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30</vt:i4>
      </vt:variant>
    </vt:vector>
  </HeadingPairs>
  <TitlesOfParts>
    <vt:vector size="39" baseType="lpstr">
      <vt:lpstr>Arial</vt:lpstr>
      <vt:lpstr>Calibri</vt:lpstr>
      <vt:lpstr>Constantia</vt:lpstr>
      <vt:lpstr>Guttman Yad-Brush</vt:lpstr>
      <vt:lpstr>Tahoma</vt:lpstr>
      <vt:lpstr>Times New Roman</vt:lpstr>
      <vt:lpstr>Wingdings</vt:lpstr>
      <vt:lpstr>TS001140835</vt:lpstr>
      <vt:lpstr>1_TS001140835</vt:lpstr>
      <vt:lpstr>מצגת של PowerPoint‏</vt:lpstr>
      <vt:lpstr>תופעות טבע ניתנות להסבר בעזרת חוקי הפיזיקה </vt:lpstr>
      <vt:lpstr>תופעות טבע ניתנות להסבר בעזרת חוקי הפיזיקה </vt:lpstr>
      <vt:lpstr>מאיץ החלקיקים הגדול בסרן שוויץ</vt:lpstr>
      <vt:lpstr>תופעות טבע ניתנות להסבר בעזרת חוקי הפיזיקה</vt:lpstr>
      <vt:lpstr>תופעות טבע ניתנות להסבר בעזרת חוקי הפיזיקה </vt:lpstr>
      <vt:lpstr>תכנית הלימודים בפיזיקה</vt:lpstr>
      <vt:lpstr>לימודי פיזיקה תורמים לפיתוח כישורי חשיבה</vt:lpstr>
      <vt:lpstr>הצבא מציע לבוגרי פיזיקה מגוון תפקידים מעניינים </vt:lpstr>
      <vt:lpstr>לבוגרי פיזיקה יש יתרון באוניברסיטה </vt:lpstr>
      <vt:lpstr>בדיקת סיכויי הקבלה לאונ' תל אביב</vt:lpstr>
      <vt:lpstr>קבלה לאוניברסיטת תל אביב ללא פסיכומטרי</vt:lpstr>
      <vt:lpstr>אוניברסיטת תל אביב בונוס בלימודי הנדסה</vt:lpstr>
      <vt:lpstr>אוניברסיטת תל אביב תואר ראשון בהנדסה</vt:lpstr>
      <vt:lpstr>אוניברסיטת תל אביב תואר ראשון במדעי המחשב</vt:lpstr>
      <vt:lpstr>אוניברסיטת תל אביב תנאי קבלה לרפואה</vt:lpstr>
      <vt:lpstr>אוניברסיטת בן גוריון – מחשבון קבלה</vt:lpstr>
      <vt:lpstr>טכניון דרישות קבלה</vt:lpstr>
      <vt:lpstr>טכניון – בונוס מוגדל למצרף מדעי/טכנולוגי</vt:lpstr>
      <vt:lpstr>טכניון פטור מפסיכומטרי</vt:lpstr>
      <vt:lpstr>אוניברסיטת בן גוריון – אתר המועמדים</vt:lpstr>
      <vt:lpstr>לבוגרי פיזיקה יש יתרון! </vt:lpstr>
      <vt:lpstr>הפיזיקה בכל מקום </vt:lpstr>
      <vt:lpstr>הפיזיקה מתאימה (כמובן!) גם לבנות... </vt:lpstr>
      <vt:lpstr>מי מתאים/מתאימה? </vt:lpstr>
      <vt:lpstr>מצגת של PowerPoint‏</vt:lpstr>
      <vt:lpstr>לא צריך להיות אינשטיין כדי ללמוד פיזיקה… </vt:lpstr>
      <vt:lpstr>לסיכום - למה כדאי ללמוד פיזיקה? </vt:lpstr>
      <vt:lpstr>לסיכום - למה כדאי ללמוד פיזיקה? </vt:lpstr>
      <vt:lpstr>לסיכום - למה כדאי ללמוד פיזיקה?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נסים אוחיון</cp:lastModifiedBy>
  <cp:revision>3</cp:revision>
  <dcterms:created xsi:type="dcterms:W3CDTF">2014-01-28T08:15:31Z</dcterms:created>
  <dcterms:modified xsi:type="dcterms:W3CDTF">2025-06-10T16:20:53Z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TC028952639991</vt:lpwstr>
  </property>
</Properties>
</file>